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18288000" cy="10287000"/>
  <p:notesSz cx="6858000" cy="9144000"/>
  <p:embeddedFontLst>
    <p:embeddedFont>
      <p:font typeface="Archivo Black" charset="1" panose="020B0A03020202020B04"/>
      <p:regular r:id="rId34"/>
    </p:embeddedFont>
    <p:embeddedFont>
      <p:font typeface="Kollektif Bold" charset="1" panose="020B0604020101010102"/>
      <p:regular r:id="rId35"/>
    </p:embeddedFont>
    <p:embeddedFont>
      <p:font typeface="Arimo Bold" charset="1" panose="020B0704020202020204"/>
      <p:regular r:id="rId36"/>
    </p:embeddedFont>
    <p:embeddedFont>
      <p:font typeface="Josefin Sans" charset="1" panose="00000500000000000000"/>
      <p:regular r:id="rId37"/>
    </p:embeddedFont>
    <p:embeddedFont>
      <p:font typeface="Poppins" charset="1" panose="00000500000000000000"/>
      <p:regular r:id="rId38"/>
    </p:embeddedFont>
    <p:embeddedFont>
      <p:font typeface="Poppins Bold" charset="1" panose="00000800000000000000"/>
      <p:regular r:id="rId39"/>
    </p:embeddedFont>
    <p:embeddedFont>
      <p:font typeface="Glacial Indifference Bold" charset="1" panose="00000800000000000000"/>
      <p:regular r:id="rId40"/>
    </p:embeddedFont>
    <p:embeddedFont>
      <p:font typeface="Alata" charset="1" panose="00000500000000000000"/>
      <p:regular r:id="rId41"/>
    </p:embeddedFont>
    <p:embeddedFont>
      <p:font typeface="Glacial Indifference" charset="1" panose="00000000000000000000"/>
      <p:regular r:id="rId42"/>
    </p:embeddedFont>
    <p:embeddedFont>
      <p:font typeface="HK Grotesk Bold" charset="1" panose="00000800000000000000"/>
      <p:regular r:id="rId43"/>
    </p:embeddedFont>
    <p:embeddedFont>
      <p:font typeface="Poppins Medium" charset="1" panose="00000600000000000000"/>
      <p:regular r:id="rId44"/>
    </p:embeddedFont>
    <p:embeddedFont>
      <p:font typeface="The Youngest" charset="1" panose="00000500000000000000"/>
      <p:regular r:id="rId45"/>
    </p:embeddedFont>
    <p:embeddedFont>
      <p:font typeface="Futura" charset="1" panose="020B0502020204020303"/>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3.jpeg" Type="http://schemas.openxmlformats.org/officeDocument/2006/relationships/image"/><Relationship Id="rId4" Target="../media/image4.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jpe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jpeg" Type="http://schemas.openxmlformats.org/officeDocument/2006/relationships/image"/><Relationship Id="rId13" Target="../media/image20.jpe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21.png" Type="http://schemas.openxmlformats.org/officeDocument/2006/relationships/image"/><Relationship Id="rId13" Target="../media/image22.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1.png" Type="http://schemas.openxmlformats.org/officeDocument/2006/relationships/image"/><Relationship Id="rId11" Target="../media/image32.png" Type="http://schemas.openxmlformats.org/officeDocument/2006/relationships/image"/><Relationship Id="rId12" Target="../media/image33.png" Type="http://schemas.openxmlformats.org/officeDocument/2006/relationships/image"/><Relationship Id="rId13" Target="../media/image34.png" Type="http://schemas.openxmlformats.org/officeDocument/2006/relationships/image"/><Relationship Id="rId14" Target="../media/image35.jpe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png" Type="http://schemas.openxmlformats.org/officeDocument/2006/relationships/image"/><Relationship Id="rId6" Target="../media/image27.png" Type="http://schemas.openxmlformats.org/officeDocument/2006/relationships/image"/><Relationship Id="rId7" Target="../media/image28.png" Type="http://schemas.openxmlformats.org/officeDocument/2006/relationships/image"/><Relationship Id="rId8" Target="../media/image29.png" Type="http://schemas.openxmlformats.org/officeDocument/2006/relationships/image"/><Relationship Id="rId9" Target="../media/image3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jpeg" Type="http://schemas.openxmlformats.org/officeDocument/2006/relationships/image"/><Relationship Id="rId11" Target="../media/image43.jpeg" Type="http://schemas.openxmlformats.org/officeDocument/2006/relationships/image"/><Relationship Id="rId2" Target="../media/image23.png" Type="http://schemas.openxmlformats.org/officeDocument/2006/relationships/image"/><Relationship Id="rId3" Target="../media/image24.sv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media/image4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44.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45.png" Type="http://schemas.openxmlformats.org/officeDocument/2006/relationships/image"/><Relationship Id="rId5" Target="../media/image46.png" Type="http://schemas.openxmlformats.org/officeDocument/2006/relationships/image"/><Relationship Id="rId6" Target="../media/image47.png" Type="http://schemas.openxmlformats.org/officeDocument/2006/relationships/image"/><Relationship Id="rId7" Target="../media/image4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49.png" Type="http://schemas.openxmlformats.org/officeDocument/2006/relationships/image"/><Relationship Id="rId5" Target="../media/image50.png" Type="http://schemas.openxmlformats.org/officeDocument/2006/relationships/image"/><Relationship Id="rId6" Target="../media/image51.png" Type="http://schemas.openxmlformats.org/officeDocument/2006/relationships/image"/><Relationship Id="rId7" Target="../media/image5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53.png" Type="http://schemas.openxmlformats.org/officeDocument/2006/relationships/image"/><Relationship Id="rId5" Target="../media/image54.png" Type="http://schemas.openxmlformats.org/officeDocument/2006/relationships/image"/><Relationship Id="rId6" Target="../media/image55.png" Type="http://schemas.openxmlformats.org/officeDocument/2006/relationships/image"/><Relationship Id="rId7" Target="../media/image56.png" Type="http://schemas.openxmlformats.org/officeDocument/2006/relationships/image"/><Relationship Id="rId8" Target="../media/image57.png" Type="http://schemas.openxmlformats.org/officeDocument/2006/relationships/image"/><Relationship Id="rId9" Target="../media/image5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59.png" Type="http://schemas.openxmlformats.org/officeDocument/2006/relationships/image"/><Relationship Id="rId5" Target="../media/image60.png" Type="http://schemas.openxmlformats.org/officeDocument/2006/relationships/image"/><Relationship Id="rId6" Target="../media/image61.png" Type="http://schemas.openxmlformats.org/officeDocument/2006/relationships/image"/><Relationship Id="rId7" Target="../media/image6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63.png" Type="http://schemas.openxmlformats.org/officeDocument/2006/relationships/image"/><Relationship Id="rId5" Target="../media/image64.png" Type="http://schemas.openxmlformats.org/officeDocument/2006/relationships/image"/><Relationship Id="rId6" Target="../media/image65.png" Type="http://schemas.openxmlformats.org/officeDocument/2006/relationships/image"/><Relationship Id="rId7" Target="../media/image6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67.png" Type="http://schemas.openxmlformats.org/officeDocument/2006/relationships/image"/><Relationship Id="rId5" Target="../media/image68.png" Type="http://schemas.openxmlformats.org/officeDocument/2006/relationships/image"/><Relationship Id="rId6" Target="../media/image69.png" Type="http://schemas.openxmlformats.org/officeDocument/2006/relationships/image"/><Relationship Id="rId7" Target="../media/image70.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71.png" Type="http://schemas.openxmlformats.org/officeDocument/2006/relationships/image"/><Relationship Id="rId5" Target="../media/image72.png" Type="http://schemas.openxmlformats.org/officeDocument/2006/relationships/image"/><Relationship Id="rId6" Target="../media/image73.png" Type="http://schemas.openxmlformats.org/officeDocument/2006/relationships/image"/><Relationship Id="rId7" Target="../media/image7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3.jpe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75.jpeg" Type="http://schemas.openxmlformats.org/officeDocument/2006/relationships/image"/><Relationship Id="rId13" Target="../media/image76.jpe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77.pn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3.jpeg" Type="http://schemas.openxmlformats.org/officeDocument/2006/relationships/image"/><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8.jpeg" Type="http://schemas.openxmlformats.org/officeDocument/2006/relationships/image"/><Relationship Id="rId3" Target="../media/image79.png" Type="http://schemas.openxmlformats.org/officeDocument/2006/relationships/image"/><Relationship Id="rId4" Target="../media/image80.png" Type="http://schemas.openxmlformats.org/officeDocument/2006/relationships/image"/><Relationship Id="rId5" Target="../media/image81.svg" Type="http://schemas.openxmlformats.org/officeDocument/2006/relationships/image"/><Relationship Id="rId6" Target="../media/image8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98487"/>
            <a:ext cx="18402901" cy="10516802"/>
            <a:chOff x="0" y="0"/>
            <a:chExt cx="24537201" cy="14022403"/>
          </a:xfrm>
        </p:grpSpPr>
        <p:pic>
          <p:nvPicPr>
            <p:cNvPr name="Picture 3" id="3"/>
            <p:cNvPicPr>
              <a:picLocks noChangeAspect="true"/>
            </p:cNvPicPr>
            <p:nvPr/>
          </p:nvPicPr>
          <p:blipFill>
            <a:blip r:embed="rId2"/>
            <a:srcRect l="0" t="7061" r="0" b="7061"/>
            <a:stretch>
              <a:fillRect/>
            </a:stretch>
          </p:blipFill>
          <p:spPr>
            <a:xfrm flipH="false" flipV="false">
              <a:off x="0" y="0"/>
              <a:ext cx="24537201" cy="14022403"/>
            </a:xfrm>
            <a:prstGeom prst="rect">
              <a:avLst/>
            </a:prstGeom>
          </p:spPr>
        </p:pic>
      </p:grpSp>
      <p:sp>
        <p:nvSpPr>
          <p:cNvPr name="TextBox 4" id="4"/>
          <p:cNvSpPr txBox="true"/>
          <p:nvPr/>
        </p:nvSpPr>
        <p:spPr>
          <a:xfrm rot="0">
            <a:off x="331459" y="577133"/>
            <a:ext cx="17604466" cy="1863456"/>
          </a:xfrm>
          <a:prstGeom prst="rect">
            <a:avLst/>
          </a:prstGeom>
        </p:spPr>
        <p:txBody>
          <a:bodyPr anchor="t" rtlCol="false" tIns="0" lIns="0" bIns="0" rIns="0">
            <a:spAutoFit/>
          </a:bodyPr>
          <a:lstStyle/>
          <a:p>
            <a:pPr algn="ctr">
              <a:lnSpc>
                <a:spcPts val="3614"/>
              </a:lnSpc>
            </a:pPr>
            <a:r>
              <a:rPr lang="en-US" sz="3614" spc="-36">
                <a:solidFill>
                  <a:srgbClr val="181818"/>
                </a:solidFill>
                <a:latin typeface="Archivo Black"/>
                <a:ea typeface="Archivo Black"/>
                <a:cs typeface="Archivo Black"/>
                <a:sym typeface="Archivo Black"/>
              </a:rPr>
              <a:t>STRATEGI AKSELERASI PENINGKATAN KEMAMPUAN INSTRUKTUR PENERBANG HELIKOPTER POLRI UNTUK MENCETAK PENERBANG YANG PROFESIONAL GUNA MENINGKATKAN KESELAMATAN PENERBANGAN</a:t>
            </a:r>
          </a:p>
        </p:txBody>
      </p:sp>
      <p:grpSp>
        <p:nvGrpSpPr>
          <p:cNvPr name="Group 5" id="5"/>
          <p:cNvGrpSpPr/>
          <p:nvPr/>
        </p:nvGrpSpPr>
        <p:grpSpPr>
          <a:xfrm rot="0">
            <a:off x="3817751" y="3073388"/>
            <a:ext cx="11023576" cy="1021355"/>
            <a:chOff x="0" y="0"/>
            <a:chExt cx="14698102" cy="1361807"/>
          </a:xfrm>
        </p:grpSpPr>
        <p:sp>
          <p:nvSpPr>
            <p:cNvPr name="TextBox 6" id="6"/>
            <p:cNvSpPr txBox="true"/>
            <p:nvPr/>
          </p:nvSpPr>
          <p:spPr>
            <a:xfrm rot="0">
              <a:off x="0" y="-123825"/>
              <a:ext cx="14698102" cy="753936"/>
            </a:xfrm>
            <a:prstGeom prst="rect">
              <a:avLst/>
            </a:prstGeom>
          </p:spPr>
          <p:txBody>
            <a:bodyPr anchor="t" rtlCol="false" tIns="0" lIns="0" bIns="0" rIns="0">
              <a:spAutoFit/>
            </a:bodyPr>
            <a:lstStyle/>
            <a:p>
              <a:pPr algn="ctr">
                <a:lnSpc>
                  <a:spcPts val="4402"/>
                </a:lnSpc>
              </a:pPr>
              <a:r>
                <a:rPr lang="en-US" b="true" sz="3144" spc="31">
                  <a:solidFill>
                    <a:srgbClr val="181818"/>
                  </a:solidFill>
                  <a:latin typeface="Kollektif Bold"/>
                  <a:ea typeface="Kollektif Bold"/>
                  <a:cs typeface="Kollektif Bold"/>
                  <a:sym typeface="Kollektif Bold"/>
                </a:rPr>
                <a:t>AKBP BASKORO PRAMUDITO, S.E.</a:t>
              </a:r>
            </a:p>
          </p:txBody>
        </p:sp>
        <p:sp>
          <p:nvSpPr>
            <p:cNvPr name="TextBox 7" id="7"/>
            <p:cNvSpPr txBox="true"/>
            <p:nvPr/>
          </p:nvSpPr>
          <p:spPr>
            <a:xfrm rot="0">
              <a:off x="0" y="607871"/>
              <a:ext cx="14698102" cy="753936"/>
            </a:xfrm>
            <a:prstGeom prst="rect">
              <a:avLst/>
            </a:prstGeom>
          </p:spPr>
          <p:txBody>
            <a:bodyPr anchor="t" rtlCol="false" tIns="0" lIns="0" bIns="0" rIns="0">
              <a:spAutoFit/>
            </a:bodyPr>
            <a:lstStyle/>
            <a:p>
              <a:pPr algn="ctr">
                <a:lnSpc>
                  <a:spcPts val="4402"/>
                </a:lnSpc>
              </a:pPr>
              <a:r>
                <a:rPr lang="en-US" b="true" sz="3144" spc="31">
                  <a:solidFill>
                    <a:srgbClr val="181818"/>
                  </a:solidFill>
                  <a:latin typeface="Kollektif Bold"/>
                  <a:ea typeface="Kollektif Bold"/>
                  <a:cs typeface="Kollektif Bold"/>
                  <a:sym typeface="Kollektif Bold"/>
                </a:rPr>
                <a:t>PESERTA PKN II XXXI</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81818"/>
        </a:solidFill>
      </p:bgPr>
    </p:bg>
    <p:spTree>
      <p:nvGrpSpPr>
        <p:cNvPr id="1" name=""/>
        <p:cNvGrpSpPr/>
        <p:nvPr/>
      </p:nvGrpSpPr>
      <p:grpSpPr>
        <a:xfrm>
          <a:off x="0" y="0"/>
          <a:ext cx="0" cy="0"/>
          <a:chOff x="0" y="0"/>
          <a:chExt cx="0" cy="0"/>
        </a:xfrm>
      </p:grpSpPr>
      <p:sp>
        <p:nvSpPr>
          <p:cNvPr name="Freeform 2" id="2"/>
          <p:cNvSpPr/>
          <p:nvPr/>
        </p:nvSpPr>
        <p:spPr>
          <a:xfrm flipH="false" flipV="false" rot="0">
            <a:off x="0" y="5313080"/>
            <a:ext cx="9144000" cy="6096000"/>
          </a:xfrm>
          <a:custGeom>
            <a:avLst/>
            <a:gdLst/>
            <a:ahLst/>
            <a:cxnLst/>
            <a:rect r="r" b="b" t="t" l="l"/>
            <a:pathLst>
              <a:path h="6096000" w="9144000">
                <a:moveTo>
                  <a:pt x="0" y="0"/>
                </a:moveTo>
                <a:lnTo>
                  <a:pt x="9144000" y="0"/>
                </a:lnTo>
                <a:lnTo>
                  <a:pt x="9144000" y="6096000"/>
                </a:lnTo>
                <a:lnTo>
                  <a:pt x="0" y="6096000"/>
                </a:lnTo>
                <a:lnTo>
                  <a:pt x="0" y="0"/>
                </a:lnTo>
                <a:close/>
              </a:path>
            </a:pathLst>
          </a:custGeom>
          <a:blipFill>
            <a:blip r:embed="rId2"/>
            <a:stretch>
              <a:fillRect l="0" t="0" r="0" b="0"/>
            </a:stretch>
          </a:blipFill>
        </p:spPr>
      </p:sp>
      <p:grpSp>
        <p:nvGrpSpPr>
          <p:cNvPr name="Group 3" id="3"/>
          <p:cNvGrpSpPr/>
          <p:nvPr/>
        </p:nvGrpSpPr>
        <p:grpSpPr>
          <a:xfrm rot="0">
            <a:off x="-134570" y="0"/>
            <a:ext cx="9278570" cy="6350656"/>
            <a:chOff x="0" y="0"/>
            <a:chExt cx="12371427" cy="8467542"/>
          </a:xfrm>
        </p:grpSpPr>
        <p:pic>
          <p:nvPicPr>
            <p:cNvPr name="Picture 4" id="4"/>
            <p:cNvPicPr>
              <a:picLocks noChangeAspect="true"/>
            </p:cNvPicPr>
            <p:nvPr/>
          </p:nvPicPr>
          <p:blipFill>
            <a:blip r:embed="rId3"/>
            <a:srcRect l="1298" t="0" r="1298" b="0"/>
            <a:stretch>
              <a:fillRect/>
            </a:stretch>
          </p:blipFill>
          <p:spPr>
            <a:xfrm flipH="false" flipV="false">
              <a:off x="0" y="0"/>
              <a:ext cx="12371427" cy="8467542"/>
            </a:xfrm>
            <a:prstGeom prst="rect">
              <a:avLst/>
            </a:prstGeom>
          </p:spPr>
        </p:pic>
      </p:grpSp>
      <p:sp>
        <p:nvSpPr>
          <p:cNvPr name="Freeform 5" id="5"/>
          <p:cNvSpPr/>
          <p:nvPr/>
        </p:nvSpPr>
        <p:spPr>
          <a:xfrm flipH="false" flipV="false" rot="0">
            <a:off x="9144000" y="6350656"/>
            <a:ext cx="9421428" cy="5277715"/>
          </a:xfrm>
          <a:custGeom>
            <a:avLst/>
            <a:gdLst/>
            <a:ahLst/>
            <a:cxnLst/>
            <a:rect r="r" b="b" t="t" l="l"/>
            <a:pathLst>
              <a:path h="5277715" w="9421428">
                <a:moveTo>
                  <a:pt x="0" y="0"/>
                </a:moveTo>
                <a:lnTo>
                  <a:pt x="9421428" y="0"/>
                </a:lnTo>
                <a:lnTo>
                  <a:pt x="9421428" y="5277715"/>
                </a:lnTo>
                <a:lnTo>
                  <a:pt x="0" y="5277715"/>
                </a:lnTo>
                <a:lnTo>
                  <a:pt x="0" y="0"/>
                </a:lnTo>
                <a:close/>
              </a:path>
            </a:pathLst>
          </a:custGeom>
          <a:blipFill>
            <a:blip r:embed="rId4"/>
            <a:stretch>
              <a:fillRect l="-33541" t="-52571" r="0" b="-6355"/>
            </a:stretch>
          </a:blipFill>
        </p:spPr>
      </p:sp>
      <p:grpSp>
        <p:nvGrpSpPr>
          <p:cNvPr name="Group 6" id="6"/>
          <p:cNvGrpSpPr/>
          <p:nvPr/>
        </p:nvGrpSpPr>
        <p:grpSpPr>
          <a:xfrm rot="0">
            <a:off x="9311923" y="242181"/>
            <a:ext cx="10048905" cy="5732555"/>
            <a:chOff x="0" y="0"/>
            <a:chExt cx="13398540" cy="7643407"/>
          </a:xfrm>
        </p:grpSpPr>
        <p:sp>
          <p:nvSpPr>
            <p:cNvPr name="TextBox 7" id="7"/>
            <p:cNvSpPr txBox="true"/>
            <p:nvPr/>
          </p:nvSpPr>
          <p:spPr>
            <a:xfrm rot="0">
              <a:off x="0" y="0"/>
              <a:ext cx="13398540" cy="1593425"/>
            </a:xfrm>
            <a:prstGeom prst="rect">
              <a:avLst/>
            </a:prstGeom>
          </p:spPr>
          <p:txBody>
            <a:bodyPr anchor="t" rtlCol="false" tIns="0" lIns="0" bIns="0" rIns="0">
              <a:spAutoFit/>
            </a:bodyPr>
            <a:lstStyle/>
            <a:p>
              <a:pPr algn="l">
                <a:lnSpc>
                  <a:spcPts val="4299"/>
                </a:lnSpc>
              </a:pPr>
              <a:r>
                <a:rPr lang="en-US" sz="4299" spc="-42" b="true">
                  <a:solidFill>
                    <a:srgbClr val="FFFFFF"/>
                  </a:solidFill>
                  <a:latin typeface="Kollektif Bold"/>
                  <a:ea typeface="Kollektif Bold"/>
                  <a:cs typeface="Kollektif Bold"/>
                  <a:sym typeface="Kollektif Bold"/>
                </a:rPr>
                <a:t>Kelompok Implementasi Proyek Perubahan :</a:t>
              </a:r>
            </a:p>
          </p:txBody>
        </p:sp>
        <p:sp>
          <p:nvSpPr>
            <p:cNvPr name="TextBox 8" id="8"/>
            <p:cNvSpPr txBox="true"/>
            <p:nvPr/>
          </p:nvSpPr>
          <p:spPr>
            <a:xfrm rot="0">
              <a:off x="0" y="1566457"/>
              <a:ext cx="13398540" cy="6076950"/>
            </a:xfrm>
            <a:prstGeom prst="rect">
              <a:avLst/>
            </a:prstGeom>
          </p:spPr>
          <p:txBody>
            <a:bodyPr anchor="t" rtlCol="false" tIns="0" lIns="0" bIns="0" rIns="0">
              <a:spAutoFit/>
            </a:bodyPr>
            <a:lstStyle/>
            <a:p>
              <a:pPr algn="l">
                <a:lnSpc>
                  <a:spcPts val="3499"/>
                </a:lnSpc>
              </a:pPr>
              <a:r>
                <a:rPr lang="en-US" sz="2499" b="true">
                  <a:solidFill>
                    <a:srgbClr val="FFFFFF"/>
                  </a:solidFill>
                  <a:latin typeface="Kollektif Bold"/>
                  <a:ea typeface="Kollektif Bold"/>
                  <a:cs typeface="Kollektif Bold"/>
                  <a:sym typeface="Kollektif Bold"/>
                </a:rPr>
                <a:t> </a:t>
              </a:r>
            </a:p>
            <a:p>
              <a:pPr algn="l">
                <a:lnSpc>
                  <a:spcPts val="3499"/>
                </a:lnSpc>
              </a:pPr>
              <a:r>
                <a:rPr lang="en-US" sz="2499" b="true">
                  <a:solidFill>
                    <a:srgbClr val="FFFFFF"/>
                  </a:solidFill>
                  <a:latin typeface="Kollektif Bold"/>
                  <a:ea typeface="Kollektif Bold"/>
                  <a:cs typeface="Kollektif Bold"/>
                  <a:sym typeface="Kollektif Bold"/>
                </a:rPr>
                <a:t> MENTOR : KOMBES POL MOCHAMAD ZAINUL, S.I.K., M.H.</a:t>
              </a:r>
            </a:p>
            <a:p>
              <a:pPr algn="l">
                <a:lnSpc>
                  <a:spcPts val="3499"/>
                </a:lnSpc>
              </a:pPr>
              <a:r>
                <a:rPr lang="en-US" sz="2499" b="true">
                  <a:solidFill>
                    <a:srgbClr val="FFFFFF"/>
                  </a:solidFill>
                  <a:latin typeface="Kollektif Bold"/>
                  <a:ea typeface="Kollektif Bold"/>
                  <a:cs typeface="Kollektif Bold"/>
                  <a:sym typeface="Kollektif Bold"/>
                </a:rPr>
                <a:t> COACH                  : Dr. Ir. MOMON RIVAI M.Sc </a:t>
              </a:r>
            </a:p>
            <a:p>
              <a:pPr algn="l">
                <a:lnSpc>
                  <a:spcPts val="3499"/>
                </a:lnSpc>
              </a:pPr>
              <a:r>
                <a:rPr lang="en-US" sz="2499" b="true">
                  <a:solidFill>
                    <a:srgbClr val="FFFFFF"/>
                  </a:solidFill>
                  <a:latin typeface="Kollektif Bold"/>
                  <a:ea typeface="Kollektif Bold"/>
                  <a:cs typeface="Kollektif Bold"/>
                  <a:sym typeface="Kollektif Bold"/>
                </a:rPr>
                <a:t> PROJECT LEADER : AKBP BASKORO PRAMUDITO, S.E.                  </a:t>
              </a:r>
            </a:p>
            <a:p>
              <a:pPr algn="l">
                <a:lnSpc>
                  <a:spcPts val="3499"/>
                </a:lnSpc>
              </a:pPr>
            </a:p>
            <a:p>
              <a:pPr algn="l">
                <a:lnSpc>
                  <a:spcPts val="3499"/>
                </a:lnSpc>
              </a:pPr>
              <a:r>
                <a:rPr lang="en-US" sz="2499" b="true">
                  <a:solidFill>
                    <a:srgbClr val="FFFFFF"/>
                  </a:solidFill>
                  <a:latin typeface="Kollektif Bold"/>
                  <a:ea typeface="Kollektif Bold"/>
                  <a:cs typeface="Kollektif Bold"/>
                  <a:sym typeface="Kollektif Bold"/>
                </a:rPr>
                <a:t> TIM EFEKTIF           : - KOMPOL HOTMAN </a:t>
              </a:r>
            </a:p>
            <a:p>
              <a:pPr algn="l">
                <a:lnSpc>
                  <a:spcPts val="3499"/>
                </a:lnSpc>
              </a:pPr>
              <a:r>
                <a:rPr lang="en-US" sz="2499" b="true">
                  <a:solidFill>
                    <a:srgbClr val="FFFFFF"/>
                  </a:solidFill>
                  <a:latin typeface="Kollektif Bold"/>
                  <a:ea typeface="Kollektif Bold"/>
                  <a:cs typeface="Kollektif Bold"/>
                  <a:sym typeface="Kollektif Bold"/>
                </a:rPr>
                <a:t>                                   - IPDA REXY </a:t>
              </a:r>
            </a:p>
            <a:p>
              <a:pPr algn="l">
                <a:lnSpc>
                  <a:spcPts val="3499"/>
                </a:lnSpc>
              </a:pPr>
              <a:r>
                <a:rPr lang="en-US" sz="2499" b="true">
                  <a:solidFill>
                    <a:srgbClr val="FFFFFF"/>
                  </a:solidFill>
                  <a:latin typeface="Kollektif Bold"/>
                  <a:ea typeface="Kollektif Bold"/>
                  <a:cs typeface="Kollektif Bold"/>
                  <a:sym typeface="Kollektif Bold"/>
                </a:rPr>
                <a:t>                                   - IPDA GUNTHER  </a:t>
              </a:r>
            </a:p>
            <a:p>
              <a:pPr algn="l">
                <a:lnSpc>
                  <a:spcPts val="3499"/>
                </a:lnSpc>
              </a:pPr>
              <a:r>
                <a:rPr lang="en-US" sz="2499" b="true">
                  <a:solidFill>
                    <a:srgbClr val="FFFFFF"/>
                  </a:solidFill>
                  <a:latin typeface="Kollektif Bold"/>
                  <a:ea typeface="Kollektif Bold"/>
                  <a:cs typeface="Kollektif Bold"/>
                  <a:sym typeface="Kollektif Bold"/>
                </a:rPr>
                <a:t>                                   - IPDA PUTRA </a:t>
              </a:r>
            </a:p>
            <a:p>
              <a:pPr algn="l">
                <a:lnSpc>
                  <a:spcPts val="4900"/>
                </a:lnSpc>
              </a:pP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5670" t="-11340" r="-5670" b="0"/>
            </a:stretch>
          </a:blipFill>
        </p:spPr>
      </p:sp>
      <p:grpSp>
        <p:nvGrpSpPr>
          <p:cNvPr name="Group 3" id="3"/>
          <p:cNvGrpSpPr/>
          <p:nvPr/>
        </p:nvGrpSpPr>
        <p:grpSpPr>
          <a:xfrm rot="0">
            <a:off x="0" y="-1352550"/>
            <a:ext cx="18288000" cy="11639550"/>
            <a:chOff x="0" y="0"/>
            <a:chExt cx="24384000" cy="15519400"/>
          </a:xfrm>
        </p:grpSpPr>
        <p:pic>
          <p:nvPicPr>
            <p:cNvPr name="Picture 4" id="4"/>
            <p:cNvPicPr>
              <a:picLocks noChangeAspect="true"/>
            </p:cNvPicPr>
            <p:nvPr/>
          </p:nvPicPr>
          <p:blipFill>
            <a:blip r:embed="rId3">
              <a:alphaModFix amt="31999"/>
            </a:blip>
            <a:srcRect l="0" t="2246" r="0" b="2246"/>
            <a:stretch>
              <a:fillRect/>
            </a:stretch>
          </p:blipFill>
          <p:spPr>
            <a:xfrm flipH="false" flipV="false">
              <a:off x="0" y="0"/>
              <a:ext cx="24384000" cy="15519400"/>
            </a:xfrm>
            <a:prstGeom prst="rect">
              <a:avLst/>
            </a:prstGeom>
          </p:spPr>
        </p:pic>
      </p:grpSp>
      <p:sp>
        <p:nvSpPr>
          <p:cNvPr name="Freeform 5" id="5"/>
          <p:cNvSpPr/>
          <p:nvPr/>
        </p:nvSpPr>
        <p:spPr>
          <a:xfrm flipH="false" flipV="false" rot="1468135">
            <a:off x="14629292" y="4460054"/>
            <a:ext cx="3410661" cy="6446267"/>
          </a:xfrm>
          <a:custGeom>
            <a:avLst/>
            <a:gdLst/>
            <a:ahLst/>
            <a:cxnLst/>
            <a:rect r="r" b="b" t="t" l="l"/>
            <a:pathLst>
              <a:path h="6446267" w="3410661">
                <a:moveTo>
                  <a:pt x="0" y="0"/>
                </a:moveTo>
                <a:lnTo>
                  <a:pt x="3410661" y="0"/>
                </a:lnTo>
                <a:lnTo>
                  <a:pt x="3410661" y="6446267"/>
                </a:lnTo>
                <a:lnTo>
                  <a:pt x="0" y="64462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7282667">
            <a:off x="246551" y="-1764395"/>
            <a:ext cx="3410661" cy="6446267"/>
          </a:xfrm>
          <a:custGeom>
            <a:avLst/>
            <a:gdLst/>
            <a:ahLst/>
            <a:cxnLst/>
            <a:rect r="r" b="b" t="t" l="l"/>
            <a:pathLst>
              <a:path h="6446267" w="3410661">
                <a:moveTo>
                  <a:pt x="0" y="0"/>
                </a:moveTo>
                <a:lnTo>
                  <a:pt x="3410661" y="0"/>
                </a:lnTo>
                <a:lnTo>
                  <a:pt x="3410661" y="6446267"/>
                </a:lnTo>
                <a:lnTo>
                  <a:pt x="0" y="64462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6948741" y="385588"/>
            <a:ext cx="11339259" cy="2066925"/>
          </a:xfrm>
          <a:prstGeom prst="rect">
            <a:avLst/>
          </a:prstGeom>
        </p:spPr>
        <p:txBody>
          <a:bodyPr anchor="t" rtlCol="false" tIns="0" lIns="0" bIns="0" rIns="0">
            <a:spAutoFit/>
          </a:bodyPr>
          <a:lstStyle/>
          <a:p>
            <a:pPr algn="ctr">
              <a:lnSpc>
                <a:spcPts val="15000"/>
              </a:lnSpc>
            </a:pPr>
            <a:r>
              <a:rPr lang="en-US" b="true" sz="15000">
                <a:solidFill>
                  <a:srgbClr val="000000"/>
                </a:solidFill>
                <a:latin typeface="Arimo Bold"/>
                <a:ea typeface="Arimo Bold"/>
                <a:cs typeface="Arimo Bold"/>
                <a:sym typeface="Arimo Bold"/>
              </a:rPr>
              <a:t>DAFTAR ISI</a:t>
            </a:r>
          </a:p>
        </p:txBody>
      </p:sp>
      <p:sp>
        <p:nvSpPr>
          <p:cNvPr name="TextBox 8" id="8"/>
          <p:cNvSpPr txBox="true"/>
          <p:nvPr/>
        </p:nvSpPr>
        <p:spPr>
          <a:xfrm rot="0">
            <a:off x="2343336" y="3140629"/>
            <a:ext cx="11311037" cy="5890207"/>
          </a:xfrm>
          <a:prstGeom prst="rect">
            <a:avLst/>
          </a:prstGeom>
        </p:spPr>
        <p:txBody>
          <a:bodyPr anchor="t" rtlCol="false" tIns="0" lIns="0" bIns="0" rIns="0">
            <a:spAutoFit/>
          </a:bodyPr>
          <a:lstStyle/>
          <a:p>
            <a:pPr algn="l" marL="690280" indent="-345140" lvl="1">
              <a:lnSpc>
                <a:spcPts val="3357"/>
              </a:lnSpc>
              <a:buAutoNum type="arabicPeriod" startAt="1"/>
            </a:pPr>
            <a:r>
              <a:rPr lang="en-US" sz="3197">
                <a:solidFill>
                  <a:srgbClr val="000000"/>
                </a:solidFill>
                <a:latin typeface="Josefin Sans"/>
                <a:ea typeface="Josefin Sans"/>
                <a:cs typeface="Josefin Sans"/>
                <a:sym typeface="Josefin Sans"/>
              </a:rPr>
              <a:t> PENDAHULUAN    </a:t>
            </a:r>
          </a:p>
          <a:p>
            <a:pPr algn="l" marL="1337381" indent="-445794" lvl="2">
              <a:lnSpc>
                <a:spcPts val="3252"/>
              </a:lnSpc>
              <a:buAutoNum type="alphaLcPeriod" startAt="1"/>
            </a:pPr>
            <a:r>
              <a:rPr lang="en-US" sz="3097">
                <a:solidFill>
                  <a:srgbClr val="000000"/>
                </a:solidFill>
                <a:latin typeface="Josefin Sans"/>
                <a:ea typeface="Josefin Sans"/>
                <a:cs typeface="Josefin Sans"/>
                <a:sym typeface="Josefin Sans"/>
              </a:rPr>
              <a:t>latar belakang</a:t>
            </a:r>
          </a:p>
          <a:p>
            <a:pPr algn="l" marL="1380560" indent="-460187" lvl="2">
              <a:lnSpc>
                <a:spcPts val="3357"/>
              </a:lnSpc>
              <a:buAutoNum type="alphaLcPeriod" startAt="1"/>
            </a:pPr>
            <a:r>
              <a:rPr lang="en-US" sz="3197">
                <a:solidFill>
                  <a:srgbClr val="000000"/>
                </a:solidFill>
                <a:latin typeface="Josefin Sans"/>
                <a:ea typeface="Josefin Sans"/>
                <a:cs typeface="Josefin Sans"/>
                <a:sym typeface="Josefin Sans"/>
              </a:rPr>
              <a:t>tujuan </a:t>
            </a:r>
          </a:p>
          <a:p>
            <a:pPr algn="l" marL="1380560" indent="-460187" lvl="2">
              <a:lnSpc>
                <a:spcPts val="3357"/>
              </a:lnSpc>
              <a:buAutoNum type="alphaLcPeriod" startAt="1"/>
            </a:pPr>
            <a:r>
              <a:rPr lang="en-US" sz="3197">
                <a:solidFill>
                  <a:srgbClr val="000000"/>
                </a:solidFill>
                <a:latin typeface="Josefin Sans"/>
                <a:ea typeface="Josefin Sans"/>
                <a:cs typeface="Josefin Sans"/>
                <a:sym typeface="Josefin Sans"/>
              </a:rPr>
              <a:t>output </a:t>
            </a:r>
          </a:p>
          <a:p>
            <a:pPr algn="l" marL="1380560" indent="-460187" lvl="2">
              <a:lnSpc>
                <a:spcPts val="3357"/>
              </a:lnSpc>
              <a:buAutoNum type="alphaLcPeriod" startAt="1"/>
            </a:pPr>
            <a:r>
              <a:rPr lang="en-US" sz="3197">
                <a:solidFill>
                  <a:srgbClr val="000000"/>
                </a:solidFill>
                <a:latin typeface="Josefin Sans"/>
                <a:ea typeface="Josefin Sans"/>
                <a:cs typeface="Josefin Sans"/>
                <a:sym typeface="Josefin Sans"/>
              </a:rPr>
              <a:t>outcome</a:t>
            </a:r>
          </a:p>
          <a:p>
            <a:pPr algn="l">
              <a:lnSpc>
                <a:spcPts val="3357"/>
              </a:lnSpc>
            </a:pPr>
          </a:p>
          <a:p>
            <a:pPr algn="l">
              <a:lnSpc>
                <a:spcPts val="3357"/>
              </a:lnSpc>
            </a:pPr>
            <a:r>
              <a:rPr lang="en-US" sz="3197">
                <a:solidFill>
                  <a:srgbClr val="000000"/>
                </a:solidFill>
                <a:latin typeface="Josefin Sans"/>
                <a:ea typeface="Josefin Sans"/>
                <a:cs typeface="Josefin Sans"/>
                <a:sym typeface="Josefin Sans"/>
              </a:rPr>
              <a:t>    2. </a:t>
            </a:r>
            <a:r>
              <a:rPr lang="en-US" sz="3197">
                <a:solidFill>
                  <a:srgbClr val="000000"/>
                </a:solidFill>
                <a:latin typeface="Josefin Sans"/>
                <a:ea typeface="Josefin Sans"/>
                <a:cs typeface="Josefin Sans"/>
                <a:sym typeface="Josefin Sans"/>
              </a:rPr>
              <a:t>HASIL IMPLEMENTASI PERUBAHAN</a:t>
            </a:r>
          </a:p>
          <a:p>
            <a:pPr algn="l">
              <a:lnSpc>
                <a:spcPts val="3357"/>
              </a:lnSpc>
            </a:pPr>
            <a:r>
              <a:rPr lang="en-US" sz="3197">
                <a:solidFill>
                  <a:srgbClr val="000000"/>
                </a:solidFill>
                <a:latin typeface="Josefin Sans"/>
                <a:ea typeface="Josefin Sans"/>
                <a:cs typeface="Josefin Sans"/>
                <a:sym typeface="Josefin Sans"/>
              </a:rPr>
              <a:t>        a. capaian hasil perubahan</a:t>
            </a:r>
          </a:p>
          <a:p>
            <a:pPr algn="l">
              <a:lnSpc>
                <a:spcPts val="3357"/>
              </a:lnSpc>
            </a:pPr>
            <a:r>
              <a:rPr lang="en-US" sz="3197">
                <a:solidFill>
                  <a:srgbClr val="000000"/>
                </a:solidFill>
                <a:latin typeface="Josefin Sans"/>
                <a:ea typeface="Josefin Sans"/>
                <a:cs typeface="Josefin Sans"/>
                <a:sym typeface="Josefin Sans"/>
              </a:rPr>
              <a:t>   </a:t>
            </a:r>
            <a:r>
              <a:rPr lang="en-US" sz="3197">
                <a:solidFill>
                  <a:srgbClr val="000000"/>
                </a:solidFill>
                <a:latin typeface="Josefin Sans"/>
                <a:ea typeface="Josefin Sans"/>
                <a:cs typeface="Josefin Sans"/>
                <a:sym typeface="Josefin Sans"/>
              </a:rPr>
              <a:t>b. manfaat</a:t>
            </a:r>
          </a:p>
          <a:p>
            <a:pPr algn="l">
              <a:lnSpc>
                <a:spcPts val="3357"/>
              </a:lnSpc>
            </a:pPr>
            <a:r>
              <a:rPr lang="en-US" sz="3197">
                <a:solidFill>
                  <a:srgbClr val="000000"/>
                </a:solidFill>
                <a:latin typeface="Josefin Sans"/>
                <a:ea typeface="Josefin Sans"/>
                <a:cs typeface="Josefin Sans"/>
                <a:sym typeface="Josefin Sans"/>
              </a:rPr>
              <a:t>   c. deskripsi proses kepemimpinan strategis</a:t>
            </a:r>
          </a:p>
          <a:p>
            <a:pPr algn="l">
              <a:lnSpc>
                <a:spcPts val="3357"/>
              </a:lnSpc>
            </a:pPr>
            <a:r>
              <a:rPr lang="en-US" sz="3197">
                <a:solidFill>
                  <a:srgbClr val="000000"/>
                </a:solidFill>
                <a:latin typeface="Josefin Sans"/>
                <a:ea typeface="Josefin Sans"/>
                <a:cs typeface="Josefin Sans"/>
                <a:sym typeface="Josefin Sans"/>
              </a:rPr>
              <a:t>   d. implementasi strategi marketing </a:t>
            </a:r>
          </a:p>
          <a:p>
            <a:pPr algn="l">
              <a:lnSpc>
                <a:spcPts val="3357"/>
              </a:lnSpc>
            </a:pPr>
            <a:r>
              <a:rPr lang="en-US" sz="3197">
                <a:solidFill>
                  <a:srgbClr val="000000"/>
                </a:solidFill>
                <a:latin typeface="Josefin Sans"/>
                <a:ea typeface="Josefin Sans"/>
                <a:cs typeface="Josefin Sans"/>
                <a:sym typeface="Josefin Sans"/>
              </a:rPr>
              <a:t>   e. keberlanjutan</a:t>
            </a:r>
          </a:p>
          <a:p>
            <a:pPr algn="l">
              <a:lnSpc>
                <a:spcPts val="3357"/>
              </a:lnSpc>
            </a:pPr>
          </a:p>
          <a:p>
            <a:pPr algn="l">
              <a:lnSpc>
                <a:spcPts val="3357"/>
              </a:lnSpc>
            </a:pPr>
            <a:r>
              <a:rPr lang="en-US" sz="3197">
                <a:solidFill>
                  <a:srgbClr val="000000"/>
                </a:solidFill>
                <a:latin typeface="Josefin Sans"/>
                <a:ea typeface="Josefin Sans"/>
                <a:cs typeface="Josefin Sans"/>
                <a:sym typeface="Josefin Sans"/>
              </a:rPr>
              <a:t>   3. KESIMPULAN DAN TINDAK LANJUT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2342312" y="3729248"/>
            <a:ext cx="4410488" cy="3940997"/>
            <a:chOff x="0" y="0"/>
            <a:chExt cx="1161610" cy="1037958"/>
          </a:xfrm>
        </p:grpSpPr>
        <p:sp>
          <p:nvSpPr>
            <p:cNvPr name="Freeform 15" id="15"/>
            <p:cNvSpPr/>
            <p:nvPr/>
          </p:nvSpPr>
          <p:spPr>
            <a:xfrm flipH="false" flipV="false" rot="0">
              <a:off x="0" y="0"/>
              <a:ext cx="1161610" cy="1037958"/>
            </a:xfrm>
            <a:custGeom>
              <a:avLst/>
              <a:gdLst/>
              <a:ahLst/>
              <a:cxnLst/>
              <a:rect r="r" b="b" t="t" l="l"/>
              <a:pathLst>
                <a:path h="1037958" w="1161610">
                  <a:moveTo>
                    <a:pt x="0" y="0"/>
                  </a:moveTo>
                  <a:lnTo>
                    <a:pt x="1161610" y="0"/>
                  </a:lnTo>
                  <a:lnTo>
                    <a:pt x="1161610" y="1037958"/>
                  </a:lnTo>
                  <a:lnTo>
                    <a:pt x="0" y="1037958"/>
                  </a:lnTo>
                  <a:close/>
                </a:path>
              </a:pathLst>
            </a:custGeom>
            <a:solidFill>
              <a:srgbClr val="000000">
                <a:alpha val="0"/>
              </a:srgbClr>
            </a:solidFill>
            <a:ln w="38100" cap="sq">
              <a:solidFill>
                <a:srgbClr val="000000"/>
              </a:solidFill>
              <a:prstDash val="solid"/>
              <a:miter/>
            </a:ln>
          </p:spPr>
        </p:sp>
        <p:sp>
          <p:nvSpPr>
            <p:cNvPr name="TextBox 16" id="16"/>
            <p:cNvSpPr txBox="true"/>
            <p:nvPr/>
          </p:nvSpPr>
          <p:spPr>
            <a:xfrm>
              <a:off x="0" y="-57150"/>
              <a:ext cx="1161610" cy="1095108"/>
            </a:xfrm>
            <a:prstGeom prst="rect">
              <a:avLst/>
            </a:prstGeom>
          </p:spPr>
          <p:txBody>
            <a:bodyPr anchor="ctr" rtlCol="false" tIns="50800" lIns="50800" bIns="50800" rIns="50800"/>
            <a:lstStyle/>
            <a:p>
              <a:pPr algn="ctr">
                <a:lnSpc>
                  <a:spcPts val="3223"/>
                </a:lnSpc>
              </a:pPr>
            </a:p>
          </p:txBody>
        </p:sp>
      </p:grpSp>
      <p:grpSp>
        <p:nvGrpSpPr>
          <p:cNvPr name="Group 17" id="17"/>
          <p:cNvGrpSpPr/>
          <p:nvPr/>
        </p:nvGrpSpPr>
        <p:grpSpPr>
          <a:xfrm rot="0">
            <a:off x="11535201" y="3729248"/>
            <a:ext cx="4410488" cy="3940997"/>
            <a:chOff x="0" y="0"/>
            <a:chExt cx="1161610" cy="1037958"/>
          </a:xfrm>
        </p:grpSpPr>
        <p:sp>
          <p:nvSpPr>
            <p:cNvPr name="Freeform 18" id="18"/>
            <p:cNvSpPr/>
            <p:nvPr/>
          </p:nvSpPr>
          <p:spPr>
            <a:xfrm flipH="false" flipV="false" rot="0">
              <a:off x="0" y="0"/>
              <a:ext cx="1161610" cy="1037958"/>
            </a:xfrm>
            <a:custGeom>
              <a:avLst/>
              <a:gdLst/>
              <a:ahLst/>
              <a:cxnLst/>
              <a:rect r="r" b="b" t="t" l="l"/>
              <a:pathLst>
                <a:path h="1037958" w="1161610">
                  <a:moveTo>
                    <a:pt x="0" y="0"/>
                  </a:moveTo>
                  <a:lnTo>
                    <a:pt x="1161610" y="0"/>
                  </a:lnTo>
                  <a:lnTo>
                    <a:pt x="1161610" y="1037958"/>
                  </a:lnTo>
                  <a:lnTo>
                    <a:pt x="0" y="1037958"/>
                  </a:ln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0" y="-57150"/>
              <a:ext cx="1161610" cy="1095108"/>
            </a:xfrm>
            <a:prstGeom prst="rect">
              <a:avLst/>
            </a:prstGeom>
          </p:spPr>
          <p:txBody>
            <a:bodyPr anchor="ctr" rtlCol="false" tIns="50800" lIns="50800" bIns="50800" rIns="50800"/>
            <a:lstStyle/>
            <a:p>
              <a:pPr algn="ctr">
                <a:lnSpc>
                  <a:spcPts val="3223"/>
                </a:lnSpc>
              </a:pPr>
            </a:p>
          </p:txBody>
        </p:sp>
      </p:grpSp>
      <p:grpSp>
        <p:nvGrpSpPr>
          <p:cNvPr name="Group 20" id="20"/>
          <p:cNvGrpSpPr/>
          <p:nvPr/>
        </p:nvGrpSpPr>
        <p:grpSpPr>
          <a:xfrm rot="0">
            <a:off x="6938756" y="3729248"/>
            <a:ext cx="4410488" cy="3940997"/>
            <a:chOff x="0" y="0"/>
            <a:chExt cx="1161610" cy="1037958"/>
          </a:xfrm>
        </p:grpSpPr>
        <p:sp>
          <p:nvSpPr>
            <p:cNvPr name="Freeform 21" id="21"/>
            <p:cNvSpPr/>
            <p:nvPr/>
          </p:nvSpPr>
          <p:spPr>
            <a:xfrm flipH="false" flipV="false" rot="0">
              <a:off x="0" y="0"/>
              <a:ext cx="1161610" cy="1037958"/>
            </a:xfrm>
            <a:custGeom>
              <a:avLst/>
              <a:gdLst/>
              <a:ahLst/>
              <a:cxnLst/>
              <a:rect r="r" b="b" t="t" l="l"/>
              <a:pathLst>
                <a:path h="1037958" w="1161610">
                  <a:moveTo>
                    <a:pt x="0" y="0"/>
                  </a:moveTo>
                  <a:lnTo>
                    <a:pt x="1161610" y="0"/>
                  </a:lnTo>
                  <a:lnTo>
                    <a:pt x="1161610" y="1037958"/>
                  </a:lnTo>
                  <a:lnTo>
                    <a:pt x="0" y="1037958"/>
                  </a:lnTo>
                  <a:close/>
                </a:path>
              </a:pathLst>
            </a:custGeom>
            <a:solidFill>
              <a:srgbClr val="000000">
                <a:alpha val="0"/>
              </a:srgbClr>
            </a:solidFill>
            <a:ln w="38100" cap="sq">
              <a:solidFill>
                <a:srgbClr val="000000"/>
              </a:solidFill>
              <a:prstDash val="solid"/>
              <a:miter/>
            </a:ln>
          </p:spPr>
        </p:sp>
        <p:sp>
          <p:nvSpPr>
            <p:cNvPr name="TextBox 22" id="22"/>
            <p:cNvSpPr txBox="true"/>
            <p:nvPr/>
          </p:nvSpPr>
          <p:spPr>
            <a:xfrm>
              <a:off x="0" y="-57150"/>
              <a:ext cx="1161610" cy="1095108"/>
            </a:xfrm>
            <a:prstGeom prst="rect">
              <a:avLst/>
            </a:prstGeom>
          </p:spPr>
          <p:txBody>
            <a:bodyPr anchor="ctr" rtlCol="false" tIns="50800" lIns="50800" bIns="50800" rIns="50800"/>
            <a:lstStyle/>
            <a:p>
              <a:pPr algn="ctr">
                <a:lnSpc>
                  <a:spcPts val="3223"/>
                </a:lnSpc>
              </a:pPr>
            </a:p>
          </p:txBody>
        </p:sp>
      </p:grpSp>
      <p:grpSp>
        <p:nvGrpSpPr>
          <p:cNvPr name="Group 23" id="23"/>
          <p:cNvGrpSpPr/>
          <p:nvPr/>
        </p:nvGrpSpPr>
        <p:grpSpPr>
          <a:xfrm rot="0">
            <a:off x="6366890" y="1241246"/>
            <a:ext cx="5538711" cy="1030616"/>
            <a:chOff x="0" y="0"/>
            <a:chExt cx="1666785" cy="310147"/>
          </a:xfrm>
        </p:grpSpPr>
        <p:sp>
          <p:nvSpPr>
            <p:cNvPr name="Freeform 24" id="24"/>
            <p:cNvSpPr/>
            <p:nvPr/>
          </p:nvSpPr>
          <p:spPr>
            <a:xfrm flipH="false" flipV="false" rot="0">
              <a:off x="0" y="0"/>
              <a:ext cx="1666785" cy="310147"/>
            </a:xfrm>
            <a:custGeom>
              <a:avLst/>
              <a:gdLst/>
              <a:ahLst/>
              <a:cxnLst/>
              <a:rect r="r" b="b" t="t" l="l"/>
              <a:pathLst>
                <a:path h="310147" w="1666785">
                  <a:moveTo>
                    <a:pt x="0" y="0"/>
                  </a:moveTo>
                  <a:lnTo>
                    <a:pt x="1666785" y="0"/>
                  </a:lnTo>
                  <a:lnTo>
                    <a:pt x="1666785"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5" id="25"/>
            <p:cNvSpPr txBox="true"/>
            <p:nvPr/>
          </p:nvSpPr>
          <p:spPr>
            <a:xfrm>
              <a:off x="0" y="-57150"/>
              <a:ext cx="1666785" cy="367297"/>
            </a:xfrm>
            <a:prstGeom prst="rect">
              <a:avLst/>
            </a:prstGeom>
          </p:spPr>
          <p:txBody>
            <a:bodyPr anchor="ctr" rtlCol="false" tIns="50800" lIns="50800" bIns="50800" rIns="50800"/>
            <a:lstStyle/>
            <a:p>
              <a:pPr algn="ctr">
                <a:lnSpc>
                  <a:spcPts val="3223"/>
                </a:lnSpc>
              </a:pPr>
            </a:p>
          </p:txBody>
        </p:sp>
      </p:grpSp>
      <p:sp>
        <p:nvSpPr>
          <p:cNvPr name="AutoShape 26" id="26"/>
          <p:cNvSpPr/>
          <p:nvPr/>
        </p:nvSpPr>
        <p:spPr>
          <a:xfrm>
            <a:off x="7891929" y="2865355"/>
            <a:ext cx="2504141" cy="0"/>
          </a:xfrm>
          <a:prstGeom prst="line">
            <a:avLst/>
          </a:prstGeom>
          <a:ln cap="rnd" w="114300">
            <a:solidFill>
              <a:srgbClr val="000000"/>
            </a:solidFill>
            <a:prstDash val="sysDot"/>
            <a:headEnd type="none" len="sm" w="sm"/>
            <a:tailEnd type="none" len="sm" w="sm"/>
          </a:ln>
        </p:spPr>
      </p:sp>
      <p:sp>
        <p:nvSpPr>
          <p:cNvPr name="AutoShape 27" id="27"/>
          <p:cNvSpPr/>
          <p:nvPr/>
        </p:nvSpPr>
        <p:spPr>
          <a:xfrm>
            <a:off x="7884175" y="8323822"/>
            <a:ext cx="2504141" cy="0"/>
          </a:xfrm>
          <a:prstGeom prst="line">
            <a:avLst/>
          </a:prstGeom>
          <a:ln cap="rnd" w="114300">
            <a:solidFill>
              <a:srgbClr val="000000"/>
            </a:solidFill>
            <a:prstDash val="sysDot"/>
            <a:headEnd type="none" len="sm" w="sm"/>
            <a:tailEnd type="none" len="sm" w="sm"/>
          </a:ln>
        </p:spPr>
      </p:sp>
      <p:grpSp>
        <p:nvGrpSpPr>
          <p:cNvPr name="Group 28" id="28"/>
          <p:cNvGrpSpPr/>
          <p:nvPr/>
        </p:nvGrpSpPr>
        <p:grpSpPr>
          <a:xfrm rot="0">
            <a:off x="2353590" y="3430149"/>
            <a:ext cx="4394666" cy="598197"/>
            <a:chOff x="0" y="0"/>
            <a:chExt cx="2570242" cy="349858"/>
          </a:xfrm>
        </p:grpSpPr>
        <p:sp>
          <p:nvSpPr>
            <p:cNvPr name="Freeform 29" id="29"/>
            <p:cNvSpPr/>
            <p:nvPr/>
          </p:nvSpPr>
          <p:spPr>
            <a:xfrm flipH="false" flipV="false" rot="0">
              <a:off x="0" y="0"/>
              <a:ext cx="2570242" cy="349858"/>
            </a:xfrm>
            <a:custGeom>
              <a:avLst/>
              <a:gdLst/>
              <a:ahLst/>
              <a:cxnLst/>
              <a:rect r="r" b="b" t="t" l="l"/>
              <a:pathLst>
                <a:path h="349858" w="2570242">
                  <a:moveTo>
                    <a:pt x="0" y="0"/>
                  </a:moveTo>
                  <a:lnTo>
                    <a:pt x="2570242" y="0"/>
                  </a:lnTo>
                  <a:lnTo>
                    <a:pt x="2570242"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0" id="30"/>
            <p:cNvSpPr txBox="true"/>
            <p:nvPr/>
          </p:nvSpPr>
          <p:spPr>
            <a:xfrm>
              <a:off x="0" y="-57150"/>
              <a:ext cx="2570242" cy="407008"/>
            </a:xfrm>
            <a:prstGeom prst="rect">
              <a:avLst/>
            </a:prstGeom>
          </p:spPr>
          <p:txBody>
            <a:bodyPr anchor="ctr" rtlCol="false" tIns="50800" lIns="50800" bIns="50800" rIns="50800"/>
            <a:lstStyle/>
            <a:p>
              <a:pPr algn="ctr">
                <a:lnSpc>
                  <a:spcPts val="3223"/>
                </a:lnSpc>
              </a:pPr>
            </a:p>
          </p:txBody>
        </p:sp>
      </p:grpSp>
      <p:grpSp>
        <p:nvGrpSpPr>
          <p:cNvPr name="Group 31" id="31"/>
          <p:cNvGrpSpPr/>
          <p:nvPr/>
        </p:nvGrpSpPr>
        <p:grpSpPr>
          <a:xfrm rot="0">
            <a:off x="11520694" y="3430149"/>
            <a:ext cx="4424994" cy="604623"/>
            <a:chOff x="0" y="0"/>
            <a:chExt cx="2587980" cy="353617"/>
          </a:xfrm>
        </p:grpSpPr>
        <p:sp>
          <p:nvSpPr>
            <p:cNvPr name="Freeform 32" id="32"/>
            <p:cNvSpPr/>
            <p:nvPr/>
          </p:nvSpPr>
          <p:spPr>
            <a:xfrm flipH="false" flipV="false" rot="0">
              <a:off x="0" y="0"/>
              <a:ext cx="2587980" cy="353617"/>
            </a:xfrm>
            <a:custGeom>
              <a:avLst/>
              <a:gdLst/>
              <a:ahLst/>
              <a:cxnLst/>
              <a:rect r="r" b="b" t="t" l="l"/>
              <a:pathLst>
                <a:path h="353617" w="2587980">
                  <a:moveTo>
                    <a:pt x="0" y="0"/>
                  </a:moveTo>
                  <a:lnTo>
                    <a:pt x="2587980" y="0"/>
                  </a:lnTo>
                  <a:lnTo>
                    <a:pt x="2587980" y="353617"/>
                  </a:lnTo>
                  <a:lnTo>
                    <a:pt x="0" y="35361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3" id="33"/>
            <p:cNvSpPr txBox="true"/>
            <p:nvPr/>
          </p:nvSpPr>
          <p:spPr>
            <a:xfrm>
              <a:off x="0" y="-57150"/>
              <a:ext cx="2587980" cy="410767"/>
            </a:xfrm>
            <a:prstGeom prst="rect">
              <a:avLst/>
            </a:prstGeom>
          </p:spPr>
          <p:txBody>
            <a:bodyPr anchor="ctr" rtlCol="false" tIns="50800" lIns="50800" bIns="50800" rIns="50800"/>
            <a:lstStyle/>
            <a:p>
              <a:pPr algn="ctr">
                <a:lnSpc>
                  <a:spcPts val="3223"/>
                </a:lnSpc>
              </a:pPr>
            </a:p>
          </p:txBody>
        </p:sp>
      </p:grpSp>
      <p:grpSp>
        <p:nvGrpSpPr>
          <p:cNvPr name="Group 34" id="34"/>
          <p:cNvGrpSpPr/>
          <p:nvPr/>
        </p:nvGrpSpPr>
        <p:grpSpPr>
          <a:xfrm rot="0">
            <a:off x="6938756" y="3430149"/>
            <a:ext cx="4410488" cy="598197"/>
            <a:chOff x="0" y="0"/>
            <a:chExt cx="2579495" cy="349858"/>
          </a:xfrm>
        </p:grpSpPr>
        <p:sp>
          <p:nvSpPr>
            <p:cNvPr name="Freeform 35" id="35"/>
            <p:cNvSpPr/>
            <p:nvPr/>
          </p:nvSpPr>
          <p:spPr>
            <a:xfrm flipH="false" flipV="false" rot="0">
              <a:off x="0" y="0"/>
              <a:ext cx="2579495" cy="349858"/>
            </a:xfrm>
            <a:custGeom>
              <a:avLst/>
              <a:gdLst/>
              <a:ahLst/>
              <a:cxnLst/>
              <a:rect r="r" b="b" t="t" l="l"/>
              <a:pathLst>
                <a:path h="349858" w="2579495">
                  <a:moveTo>
                    <a:pt x="0" y="0"/>
                  </a:moveTo>
                  <a:lnTo>
                    <a:pt x="2579495" y="0"/>
                  </a:lnTo>
                  <a:lnTo>
                    <a:pt x="2579495"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6" id="36"/>
            <p:cNvSpPr txBox="true"/>
            <p:nvPr/>
          </p:nvSpPr>
          <p:spPr>
            <a:xfrm>
              <a:off x="0" y="-57150"/>
              <a:ext cx="2579495" cy="407008"/>
            </a:xfrm>
            <a:prstGeom prst="rect">
              <a:avLst/>
            </a:prstGeom>
          </p:spPr>
          <p:txBody>
            <a:bodyPr anchor="ctr" rtlCol="false" tIns="50800" lIns="50800" bIns="50800" rIns="50800"/>
            <a:lstStyle/>
            <a:p>
              <a:pPr algn="ctr">
                <a:lnSpc>
                  <a:spcPts val="3223"/>
                </a:lnSpc>
              </a:pPr>
            </a:p>
          </p:txBody>
        </p:sp>
      </p:grpSp>
      <p:sp>
        <p:nvSpPr>
          <p:cNvPr name="TextBox 37" id="37"/>
          <p:cNvSpPr txBox="true"/>
          <p:nvPr/>
        </p:nvSpPr>
        <p:spPr>
          <a:xfrm rot="0">
            <a:off x="2353590" y="4200507"/>
            <a:ext cx="4413716" cy="3199130"/>
          </a:xfrm>
          <a:prstGeom prst="rect">
            <a:avLst/>
          </a:prstGeom>
        </p:spPr>
        <p:txBody>
          <a:bodyPr anchor="t" rtlCol="false" tIns="0" lIns="0" bIns="0" rIns="0">
            <a:spAutoFit/>
          </a:bodyPr>
          <a:lstStyle/>
          <a:p>
            <a:pPr algn="l" marL="496571" indent="-248285" lvl="1">
              <a:lnSpc>
                <a:spcPts val="3220"/>
              </a:lnSpc>
              <a:buAutoNum type="arabicPeriod" startAt="1"/>
            </a:pPr>
            <a:r>
              <a:rPr lang="en-US" sz="2300">
                <a:solidFill>
                  <a:srgbClr val="000000"/>
                </a:solidFill>
                <a:latin typeface="Poppins"/>
                <a:ea typeface="Poppins"/>
                <a:cs typeface="Poppins"/>
                <a:sym typeface="Poppins"/>
              </a:rPr>
              <a:t>Terbentuknya tim efektif</a:t>
            </a:r>
          </a:p>
          <a:p>
            <a:pPr algn="l" marL="496571" indent="-248285" lvl="1">
              <a:lnSpc>
                <a:spcPts val="3220"/>
              </a:lnSpc>
              <a:buAutoNum type="arabicPeriod" startAt="1"/>
            </a:pPr>
            <a:r>
              <a:rPr lang="en-US" sz="2300">
                <a:solidFill>
                  <a:srgbClr val="000000"/>
                </a:solidFill>
                <a:latin typeface="Poppins"/>
                <a:ea typeface="Poppins"/>
                <a:cs typeface="Poppins"/>
                <a:sym typeface="Poppins"/>
              </a:rPr>
              <a:t>Tersusunnya SOP diklat instruktur penerbang Polri</a:t>
            </a:r>
          </a:p>
          <a:p>
            <a:pPr algn="l" marL="496571" indent="-248285" lvl="1">
              <a:lnSpc>
                <a:spcPts val="3220"/>
              </a:lnSpc>
              <a:spcBef>
                <a:spcPct val="0"/>
              </a:spcBef>
              <a:buAutoNum type="arabicPeriod" startAt="1"/>
            </a:pPr>
            <a:r>
              <a:rPr lang="en-US" sz="2300">
                <a:solidFill>
                  <a:srgbClr val="000000"/>
                </a:solidFill>
                <a:latin typeface="Poppins"/>
                <a:ea typeface="Poppins"/>
                <a:cs typeface="Poppins"/>
                <a:sym typeface="Poppins"/>
              </a:rPr>
              <a:t> Tersusunnya MoU/PKS pelatihan instruktur penerbang Polri dengan lembaga pendidikan penerbangan</a:t>
            </a:r>
          </a:p>
        </p:txBody>
      </p:sp>
      <p:sp>
        <p:nvSpPr>
          <p:cNvPr name="TextBox 38" id="38"/>
          <p:cNvSpPr txBox="true"/>
          <p:nvPr/>
        </p:nvSpPr>
        <p:spPr>
          <a:xfrm rot="0">
            <a:off x="6748256" y="4200507"/>
            <a:ext cx="4593588" cy="2975610"/>
          </a:xfrm>
          <a:prstGeom prst="rect">
            <a:avLst/>
          </a:prstGeom>
        </p:spPr>
        <p:txBody>
          <a:bodyPr anchor="t" rtlCol="false" tIns="0" lIns="0" bIns="0" rIns="0">
            <a:spAutoFit/>
          </a:bodyPr>
          <a:lstStyle/>
          <a:p>
            <a:pPr algn="l" marL="453392" indent="-226696" lvl="1">
              <a:lnSpc>
                <a:spcPts val="2940"/>
              </a:lnSpc>
              <a:buAutoNum type="arabicPeriod" startAt="1"/>
            </a:pPr>
            <a:r>
              <a:rPr lang="en-US" sz="2100">
                <a:solidFill>
                  <a:srgbClr val="000000"/>
                </a:solidFill>
                <a:latin typeface="Poppins"/>
                <a:ea typeface="Poppins"/>
                <a:cs typeface="Poppins"/>
                <a:sym typeface="Poppins"/>
              </a:rPr>
              <a:t>Terlaksananya sosialisasi dan </a:t>
            </a:r>
            <a:r>
              <a:rPr lang="en-US" sz="2100">
                <a:solidFill>
                  <a:srgbClr val="000000"/>
                </a:solidFill>
                <a:latin typeface="Poppins"/>
                <a:ea typeface="Poppins"/>
                <a:cs typeface="Poppins"/>
                <a:sym typeface="Poppins"/>
              </a:rPr>
              <a:t>audiensi dengan instruktur penerbang Polri, lembaga pendidikan penerbangan, dan Kemenhub</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 Terlaksananya MoU dan kerja sama dengan lembaga pelatihan penerbangan</a:t>
            </a:r>
          </a:p>
        </p:txBody>
      </p:sp>
      <p:sp>
        <p:nvSpPr>
          <p:cNvPr name="TextBox 39" id="39"/>
          <p:cNvSpPr txBox="true"/>
          <p:nvPr/>
        </p:nvSpPr>
        <p:spPr>
          <a:xfrm rot="0">
            <a:off x="11358769" y="4164005"/>
            <a:ext cx="4603844" cy="3187700"/>
          </a:xfrm>
          <a:prstGeom prst="rect">
            <a:avLst/>
          </a:prstGeom>
        </p:spPr>
        <p:txBody>
          <a:bodyPr anchor="t" rtlCol="false" tIns="0" lIns="0" bIns="0" rIns="0">
            <a:spAutoFit/>
          </a:bodyPr>
          <a:lstStyle/>
          <a:p>
            <a:pPr algn="l" marL="431802" indent="-215901" lvl="1">
              <a:lnSpc>
                <a:spcPts val="2800"/>
              </a:lnSpc>
              <a:buAutoNum type="arabicPeriod" startAt="1"/>
            </a:pPr>
            <a:r>
              <a:rPr lang="en-US" sz="2000">
                <a:solidFill>
                  <a:srgbClr val="000000"/>
                </a:solidFill>
                <a:latin typeface="Poppins"/>
                <a:ea typeface="Poppins"/>
                <a:cs typeface="Poppins"/>
                <a:sym typeface="Poppins"/>
              </a:rPr>
              <a:t>Terlaksananya program kerja </a:t>
            </a:r>
            <a:r>
              <a:rPr lang="en-US" sz="2000">
                <a:solidFill>
                  <a:srgbClr val="000000"/>
                </a:solidFill>
                <a:latin typeface="Poppins"/>
                <a:ea typeface="Poppins"/>
                <a:cs typeface="Poppins"/>
                <a:sym typeface="Poppins"/>
              </a:rPr>
              <a:t>sama pelatihan instruktur penerbang Polri dengan lembaga pendidikan penerbangan yang berada di bawah naungan Kemenhub</a:t>
            </a:r>
          </a:p>
          <a:p>
            <a:pPr algn="l" marL="431802" indent="-215901" lvl="1">
              <a:lnSpc>
                <a:spcPts val="2800"/>
              </a:lnSpc>
              <a:spcBef>
                <a:spcPct val="0"/>
              </a:spcBef>
              <a:buAutoNum type="arabicPeriod" startAt="1"/>
            </a:pPr>
            <a:r>
              <a:rPr lang="en-US" sz="2000">
                <a:solidFill>
                  <a:srgbClr val="000000"/>
                </a:solidFill>
                <a:latin typeface="Poppins"/>
                <a:ea typeface="Poppins"/>
                <a:cs typeface="Poppins"/>
                <a:sym typeface="Poppins"/>
              </a:rPr>
              <a:t>Instruktur penerbang Polri dapat disertifikasi yang diakui oleh Polri maupun penerbangan sipil</a:t>
            </a:r>
          </a:p>
        </p:txBody>
      </p:sp>
      <p:sp>
        <p:nvSpPr>
          <p:cNvPr name="TextBox 40" id="40"/>
          <p:cNvSpPr txBox="true"/>
          <p:nvPr/>
        </p:nvSpPr>
        <p:spPr>
          <a:xfrm rot="0">
            <a:off x="6560546" y="1281534"/>
            <a:ext cx="5151398"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TUJUAN</a:t>
            </a:r>
          </a:p>
        </p:txBody>
      </p:sp>
      <p:sp>
        <p:nvSpPr>
          <p:cNvPr name="TextBox 41" id="41"/>
          <p:cNvSpPr txBox="true"/>
          <p:nvPr/>
        </p:nvSpPr>
        <p:spPr>
          <a:xfrm rot="0">
            <a:off x="2294687" y="3430765"/>
            <a:ext cx="4453569" cy="483870"/>
          </a:xfrm>
          <a:prstGeom prst="rect">
            <a:avLst/>
          </a:prstGeom>
        </p:spPr>
        <p:txBody>
          <a:bodyPr anchor="t" rtlCol="false" tIns="0" lIns="0" bIns="0" rIns="0">
            <a:spAutoFit/>
          </a:bodyPr>
          <a:lstStyle/>
          <a:p>
            <a:pPr algn="ctr">
              <a:lnSpc>
                <a:spcPts val="3779"/>
              </a:lnSpc>
              <a:spcBef>
                <a:spcPct val="0"/>
              </a:spcBef>
            </a:pPr>
            <a:r>
              <a:rPr lang="en-US" b="true" sz="2700">
                <a:solidFill>
                  <a:srgbClr val="FFFFFF"/>
                </a:solidFill>
                <a:latin typeface="Poppins Bold"/>
                <a:ea typeface="Poppins Bold"/>
                <a:cs typeface="Poppins Bold"/>
                <a:sym typeface="Poppins Bold"/>
              </a:rPr>
              <a:t>JANGKA PENDEK</a:t>
            </a:r>
          </a:p>
        </p:txBody>
      </p:sp>
      <p:sp>
        <p:nvSpPr>
          <p:cNvPr name="TextBox 42" id="42"/>
          <p:cNvSpPr txBox="true"/>
          <p:nvPr/>
        </p:nvSpPr>
        <p:spPr>
          <a:xfrm rot="0">
            <a:off x="6921560" y="3427361"/>
            <a:ext cx="4420284" cy="518047"/>
          </a:xfrm>
          <a:prstGeom prst="rect">
            <a:avLst/>
          </a:prstGeom>
        </p:spPr>
        <p:txBody>
          <a:bodyPr anchor="t" rtlCol="false" tIns="0" lIns="0" bIns="0" rIns="0">
            <a:spAutoFit/>
          </a:bodyPr>
          <a:lstStyle/>
          <a:p>
            <a:pPr algn="ctr">
              <a:lnSpc>
                <a:spcPts val="3996"/>
              </a:lnSpc>
              <a:spcBef>
                <a:spcPct val="0"/>
              </a:spcBef>
            </a:pPr>
            <a:r>
              <a:rPr lang="en-US" b="true" sz="2854">
                <a:solidFill>
                  <a:srgbClr val="FFFFFF"/>
                </a:solidFill>
                <a:latin typeface="Poppins Bold"/>
                <a:ea typeface="Poppins Bold"/>
                <a:cs typeface="Poppins Bold"/>
                <a:sym typeface="Poppins Bold"/>
              </a:rPr>
              <a:t>JANGKA MENENGAH</a:t>
            </a:r>
          </a:p>
        </p:txBody>
      </p:sp>
      <p:sp>
        <p:nvSpPr>
          <p:cNvPr name="TextBox 43" id="43"/>
          <p:cNvSpPr txBox="true"/>
          <p:nvPr/>
        </p:nvSpPr>
        <p:spPr>
          <a:xfrm rot="0">
            <a:off x="11539744" y="3436886"/>
            <a:ext cx="4379157" cy="483870"/>
          </a:xfrm>
          <a:prstGeom prst="rect">
            <a:avLst/>
          </a:prstGeom>
        </p:spPr>
        <p:txBody>
          <a:bodyPr anchor="t" rtlCol="false" tIns="0" lIns="0" bIns="0" rIns="0">
            <a:spAutoFit/>
          </a:bodyPr>
          <a:lstStyle/>
          <a:p>
            <a:pPr algn="ctr">
              <a:lnSpc>
                <a:spcPts val="3779"/>
              </a:lnSpc>
              <a:spcBef>
                <a:spcPct val="0"/>
              </a:spcBef>
            </a:pPr>
            <a:r>
              <a:rPr lang="en-US" b="true" sz="2700">
                <a:solidFill>
                  <a:srgbClr val="FFFFFF"/>
                </a:solidFill>
                <a:latin typeface="Poppins Bold"/>
                <a:ea typeface="Poppins Bold"/>
                <a:cs typeface="Poppins Bold"/>
                <a:sym typeface="Poppins Bold"/>
              </a:rPr>
              <a:t>JANGKA PANJANG</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2342312" y="3729248"/>
            <a:ext cx="4410488" cy="6241335"/>
            <a:chOff x="0" y="0"/>
            <a:chExt cx="1161610" cy="1643808"/>
          </a:xfrm>
        </p:grpSpPr>
        <p:sp>
          <p:nvSpPr>
            <p:cNvPr name="Freeform 15" id="15"/>
            <p:cNvSpPr/>
            <p:nvPr/>
          </p:nvSpPr>
          <p:spPr>
            <a:xfrm flipH="false" flipV="false" rot="0">
              <a:off x="0" y="0"/>
              <a:ext cx="1161610" cy="1643808"/>
            </a:xfrm>
            <a:custGeom>
              <a:avLst/>
              <a:gdLst/>
              <a:ahLst/>
              <a:cxnLst/>
              <a:rect r="r" b="b" t="t" l="l"/>
              <a:pathLst>
                <a:path h="1643808" w="1161610">
                  <a:moveTo>
                    <a:pt x="0" y="0"/>
                  </a:moveTo>
                  <a:lnTo>
                    <a:pt x="1161610" y="0"/>
                  </a:lnTo>
                  <a:lnTo>
                    <a:pt x="1161610" y="1643808"/>
                  </a:lnTo>
                  <a:lnTo>
                    <a:pt x="0" y="1643808"/>
                  </a:lnTo>
                  <a:close/>
                </a:path>
              </a:pathLst>
            </a:custGeom>
            <a:solidFill>
              <a:srgbClr val="000000">
                <a:alpha val="0"/>
              </a:srgbClr>
            </a:solidFill>
            <a:ln w="38100" cap="sq">
              <a:solidFill>
                <a:srgbClr val="000000"/>
              </a:solidFill>
              <a:prstDash val="solid"/>
              <a:miter/>
            </a:ln>
          </p:spPr>
        </p:sp>
        <p:sp>
          <p:nvSpPr>
            <p:cNvPr name="TextBox 16" id="16"/>
            <p:cNvSpPr txBox="true"/>
            <p:nvPr/>
          </p:nvSpPr>
          <p:spPr>
            <a:xfrm>
              <a:off x="0" y="-57150"/>
              <a:ext cx="1161610" cy="1700958"/>
            </a:xfrm>
            <a:prstGeom prst="rect">
              <a:avLst/>
            </a:prstGeom>
          </p:spPr>
          <p:txBody>
            <a:bodyPr anchor="ctr" rtlCol="false" tIns="50800" lIns="50800" bIns="50800" rIns="50800"/>
            <a:lstStyle/>
            <a:p>
              <a:pPr algn="ctr">
                <a:lnSpc>
                  <a:spcPts val="3223"/>
                </a:lnSpc>
              </a:pPr>
            </a:p>
          </p:txBody>
        </p:sp>
      </p:grpSp>
      <p:grpSp>
        <p:nvGrpSpPr>
          <p:cNvPr name="Group 17" id="17"/>
          <p:cNvGrpSpPr/>
          <p:nvPr/>
        </p:nvGrpSpPr>
        <p:grpSpPr>
          <a:xfrm rot="0">
            <a:off x="11535201" y="3729248"/>
            <a:ext cx="4465512" cy="6241335"/>
            <a:chOff x="0" y="0"/>
            <a:chExt cx="1176102" cy="1643808"/>
          </a:xfrm>
        </p:grpSpPr>
        <p:sp>
          <p:nvSpPr>
            <p:cNvPr name="Freeform 18" id="18"/>
            <p:cNvSpPr/>
            <p:nvPr/>
          </p:nvSpPr>
          <p:spPr>
            <a:xfrm flipH="false" flipV="false" rot="0">
              <a:off x="0" y="0"/>
              <a:ext cx="1176102" cy="1643808"/>
            </a:xfrm>
            <a:custGeom>
              <a:avLst/>
              <a:gdLst/>
              <a:ahLst/>
              <a:cxnLst/>
              <a:rect r="r" b="b" t="t" l="l"/>
              <a:pathLst>
                <a:path h="1643808" w="1176102">
                  <a:moveTo>
                    <a:pt x="0" y="0"/>
                  </a:moveTo>
                  <a:lnTo>
                    <a:pt x="1176102" y="0"/>
                  </a:lnTo>
                  <a:lnTo>
                    <a:pt x="1176102" y="1643808"/>
                  </a:lnTo>
                  <a:lnTo>
                    <a:pt x="0" y="1643808"/>
                  </a:ln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0" y="-57150"/>
              <a:ext cx="1176102" cy="1700958"/>
            </a:xfrm>
            <a:prstGeom prst="rect">
              <a:avLst/>
            </a:prstGeom>
          </p:spPr>
          <p:txBody>
            <a:bodyPr anchor="ctr" rtlCol="false" tIns="50800" lIns="50800" bIns="50800" rIns="50800"/>
            <a:lstStyle/>
            <a:p>
              <a:pPr algn="ctr">
                <a:lnSpc>
                  <a:spcPts val="3223"/>
                </a:lnSpc>
              </a:pPr>
            </a:p>
          </p:txBody>
        </p:sp>
      </p:grpSp>
      <p:grpSp>
        <p:nvGrpSpPr>
          <p:cNvPr name="Group 20" id="20"/>
          <p:cNvGrpSpPr/>
          <p:nvPr/>
        </p:nvGrpSpPr>
        <p:grpSpPr>
          <a:xfrm rot="0">
            <a:off x="6938756" y="3729248"/>
            <a:ext cx="4410488" cy="6241335"/>
            <a:chOff x="0" y="0"/>
            <a:chExt cx="1161610" cy="1643808"/>
          </a:xfrm>
        </p:grpSpPr>
        <p:sp>
          <p:nvSpPr>
            <p:cNvPr name="Freeform 21" id="21"/>
            <p:cNvSpPr/>
            <p:nvPr/>
          </p:nvSpPr>
          <p:spPr>
            <a:xfrm flipH="false" flipV="false" rot="0">
              <a:off x="0" y="0"/>
              <a:ext cx="1161610" cy="1643808"/>
            </a:xfrm>
            <a:custGeom>
              <a:avLst/>
              <a:gdLst/>
              <a:ahLst/>
              <a:cxnLst/>
              <a:rect r="r" b="b" t="t" l="l"/>
              <a:pathLst>
                <a:path h="1643808" w="1161610">
                  <a:moveTo>
                    <a:pt x="0" y="0"/>
                  </a:moveTo>
                  <a:lnTo>
                    <a:pt x="1161610" y="0"/>
                  </a:lnTo>
                  <a:lnTo>
                    <a:pt x="1161610" y="1643808"/>
                  </a:lnTo>
                  <a:lnTo>
                    <a:pt x="0" y="1643808"/>
                  </a:lnTo>
                  <a:close/>
                </a:path>
              </a:pathLst>
            </a:custGeom>
            <a:solidFill>
              <a:srgbClr val="000000">
                <a:alpha val="0"/>
              </a:srgbClr>
            </a:solidFill>
            <a:ln w="38100" cap="sq">
              <a:solidFill>
                <a:srgbClr val="000000"/>
              </a:solidFill>
              <a:prstDash val="solid"/>
              <a:miter/>
            </a:ln>
          </p:spPr>
        </p:sp>
        <p:sp>
          <p:nvSpPr>
            <p:cNvPr name="TextBox 22" id="22"/>
            <p:cNvSpPr txBox="true"/>
            <p:nvPr/>
          </p:nvSpPr>
          <p:spPr>
            <a:xfrm>
              <a:off x="0" y="-57150"/>
              <a:ext cx="1161610" cy="1700958"/>
            </a:xfrm>
            <a:prstGeom prst="rect">
              <a:avLst/>
            </a:prstGeom>
          </p:spPr>
          <p:txBody>
            <a:bodyPr anchor="ctr" rtlCol="false" tIns="50800" lIns="50800" bIns="50800" rIns="50800"/>
            <a:lstStyle/>
            <a:p>
              <a:pPr algn="ctr">
                <a:lnSpc>
                  <a:spcPts val="3223"/>
                </a:lnSpc>
              </a:pPr>
            </a:p>
          </p:txBody>
        </p:sp>
      </p:grpSp>
      <p:grpSp>
        <p:nvGrpSpPr>
          <p:cNvPr name="Group 23" id="23"/>
          <p:cNvGrpSpPr/>
          <p:nvPr/>
        </p:nvGrpSpPr>
        <p:grpSpPr>
          <a:xfrm rot="0">
            <a:off x="6366890" y="1241246"/>
            <a:ext cx="5538711" cy="1030616"/>
            <a:chOff x="0" y="0"/>
            <a:chExt cx="1666785" cy="310147"/>
          </a:xfrm>
        </p:grpSpPr>
        <p:sp>
          <p:nvSpPr>
            <p:cNvPr name="Freeform 24" id="24"/>
            <p:cNvSpPr/>
            <p:nvPr/>
          </p:nvSpPr>
          <p:spPr>
            <a:xfrm flipH="false" flipV="false" rot="0">
              <a:off x="0" y="0"/>
              <a:ext cx="1666785" cy="310147"/>
            </a:xfrm>
            <a:custGeom>
              <a:avLst/>
              <a:gdLst/>
              <a:ahLst/>
              <a:cxnLst/>
              <a:rect r="r" b="b" t="t" l="l"/>
              <a:pathLst>
                <a:path h="310147" w="1666785">
                  <a:moveTo>
                    <a:pt x="0" y="0"/>
                  </a:moveTo>
                  <a:lnTo>
                    <a:pt x="1666785" y="0"/>
                  </a:lnTo>
                  <a:lnTo>
                    <a:pt x="1666785"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5" id="25"/>
            <p:cNvSpPr txBox="true"/>
            <p:nvPr/>
          </p:nvSpPr>
          <p:spPr>
            <a:xfrm>
              <a:off x="0" y="-57150"/>
              <a:ext cx="1666785" cy="367297"/>
            </a:xfrm>
            <a:prstGeom prst="rect">
              <a:avLst/>
            </a:prstGeom>
          </p:spPr>
          <p:txBody>
            <a:bodyPr anchor="ctr" rtlCol="false" tIns="50800" lIns="50800" bIns="50800" rIns="50800"/>
            <a:lstStyle/>
            <a:p>
              <a:pPr algn="ctr">
                <a:lnSpc>
                  <a:spcPts val="3223"/>
                </a:lnSpc>
              </a:pPr>
            </a:p>
          </p:txBody>
        </p:sp>
      </p:grpSp>
      <p:sp>
        <p:nvSpPr>
          <p:cNvPr name="AutoShape 26" id="26"/>
          <p:cNvSpPr/>
          <p:nvPr/>
        </p:nvSpPr>
        <p:spPr>
          <a:xfrm>
            <a:off x="7891929" y="2865355"/>
            <a:ext cx="2504141" cy="0"/>
          </a:xfrm>
          <a:prstGeom prst="line">
            <a:avLst/>
          </a:prstGeom>
          <a:ln cap="rnd" w="114300">
            <a:solidFill>
              <a:srgbClr val="000000"/>
            </a:solidFill>
            <a:prstDash val="sysDot"/>
            <a:headEnd type="none" len="sm" w="sm"/>
            <a:tailEnd type="none" len="sm" w="sm"/>
          </a:ln>
        </p:spPr>
      </p:sp>
      <p:grpSp>
        <p:nvGrpSpPr>
          <p:cNvPr name="Group 27" id="27"/>
          <p:cNvGrpSpPr/>
          <p:nvPr/>
        </p:nvGrpSpPr>
        <p:grpSpPr>
          <a:xfrm rot="0">
            <a:off x="2353590" y="3430149"/>
            <a:ext cx="4394666" cy="598197"/>
            <a:chOff x="0" y="0"/>
            <a:chExt cx="2570242" cy="349858"/>
          </a:xfrm>
        </p:grpSpPr>
        <p:sp>
          <p:nvSpPr>
            <p:cNvPr name="Freeform 28" id="28"/>
            <p:cNvSpPr/>
            <p:nvPr/>
          </p:nvSpPr>
          <p:spPr>
            <a:xfrm flipH="false" flipV="false" rot="0">
              <a:off x="0" y="0"/>
              <a:ext cx="2570242" cy="349858"/>
            </a:xfrm>
            <a:custGeom>
              <a:avLst/>
              <a:gdLst/>
              <a:ahLst/>
              <a:cxnLst/>
              <a:rect r="r" b="b" t="t" l="l"/>
              <a:pathLst>
                <a:path h="349858" w="2570242">
                  <a:moveTo>
                    <a:pt x="0" y="0"/>
                  </a:moveTo>
                  <a:lnTo>
                    <a:pt x="2570242" y="0"/>
                  </a:lnTo>
                  <a:lnTo>
                    <a:pt x="2570242"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9" id="29"/>
            <p:cNvSpPr txBox="true"/>
            <p:nvPr/>
          </p:nvSpPr>
          <p:spPr>
            <a:xfrm>
              <a:off x="0" y="-57150"/>
              <a:ext cx="2570242" cy="407008"/>
            </a:xfrm>
            <a:prstGeom prst="rect">
              <a:avLst/>
            </a:prstGeom>
          </p:spPr>
          <p:txBody>
            <a:bodyPr anchor="ctr" rtlCol="false" tIns="50800" lIns="50800" bIns="50800" rIns="50800"/>
            <a:lstStyle/>
            <a:p>
              <a:pPr algn="ctr">
                <a:lnSpc>
                  <a:spcPts val="3223"/>
                </a:lnSpc>
              </a:pPr>
            </a:p>
          </p:txBody>
        </p:sp>
      </p:grpSp>
      <p:grpSp>
        <p:nvGrpSpPr>
          <p:cNvPr name="Group 30" id="30"/>
          <p:cNvGrpSpPr/>
          <p:nvPr/>
        </p:nvGrpSpPr>
        <p:grpSpPr>
          <a:xfrm rot="0">
            <a:off x="11520694" y="3430149"/>
            <a:ext cx="4424994" cy="604623"/>
            <a:chOff x="0" y="0"/>
            <a:chExt cx="2587980" cy="353617"/>
          </a:xfrm>
        </p:grpSpPr>
        <p:sp>
          <p:nvSpPr>
            <p:cNvPr name="Freeform 31" id="31"/>
            <p:cNvSpPr/>
            <p:nvPr/>
          </p:nvSpPr>
          <p:spPr>
            <a:xfrm flipH="false" flipV="false" rot="0">
              <a:off x="0" y="0"/>
              <a:ext cx="2587980" cy="353617"/>
            </a:xfrm>
            <a:custGeom>
              <a:avLst/>
              <a:gdLst/>
              <a:ahLst/>
              <a:cxnLst/>
              <a:rect r="r" b="b" t="t" l="l"/>
              <a:pathLst>
                <a:path h="353617" w="2587980">
                  <a:moveTo>
                    <a:pt x="0" y="0"/>
                  </a:moveTo>
                  <a:lnTo>
                    <a:pt x="2587980" y="0"/>
                  </a:lnTo>
                  <a:lnTo>
                    <a:pt x="2587980" y="353617"/>
                  </a:lnTo>
                  <a:lnTo>
                    <a:pt x="0" y="35361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2" id="32"/>
            <p:cNvSpPr txBox="true"/>
            <p:nvPr/>
          </p:nvSpPr>
          <p:spPr>
            <a:xfrm>
              <a:off x="0" y="-57150"/>
              <a:ext cx="2587980" cy="410767"/>
            </a:xfrm>
            <a:prstGeom prst="rect">
              <a:avLst/>
            </a:prstGeom>
          </p:spPr>
          <p:txBody>
            <a:bodyPr anchor="ctr" rtlCol="false" tIns="50800" lIns="50800" bIns="50800" rIns="50800"/>
            <a:lstStyle/>
            <a:p>
              <a:pPr algn="ctr">
                <a:lnSpc>
                  <a:spcPts val="3223"/>
                </a:lnSpc>
              </a:pPr>
            </a:p>
          </p:txBody>
        </p:sp>
      </p:grpSp>
      <p:grpSp>
        <p:nvGrpSpPr>
          <p:cNvPr name="Group 33" id="33"/>
          <p:cNvGrpSpPr/>
          <p:nvPr/>
        </p:nvGrpSpPr>
        <p:grpSpPr>
          <a:xfrm rot="0">
            <a:off x="6938756" y="3430149"/>
            <a:ext cx="4410488" cy="598197"/>
            <a:chOff x="0" y="0"/>
            <a:chExt cx="2579495" cy="349858"/>
          </a:xfrm>
        </p:grpSpPr>
        <p:sp>
          <p:nvSpPr>
            <p:cNvPr name="Freeform 34" id="34"/>
            <p:cNvSpPr/>
            <p:nvPr/>
          </p:nvSpPr>
          <p:spPr>
            <a:xfrm flipH="false" flipV="false" rot="0">
              <a:off x="0" y="0"/>
              <a:ext cx="2579495" cy="349858"/>
            </a:xfrm>
            <a:custGeom>
              <a:avLst/>
              <a:gdLst/>
              <a:ahLst/>
              <a:cxnLst/>
              <a:rect r="r" b="b" t="t" l="l"/>
              <a:pathLst>
                <a:path h="349858" w="2579495">
                  <a:moveTo>
                    <a:pt x="0" y="0"/>
                  </a:moveTo>
                  <a:lnTo>
                    <a:pt x="2579495" y="0"/>
                  </a:lnTo>
                  <a:lnTo>
                    <a:pt x="2579495"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5" id="35"/>
            <p:cNvSpPr txBox="true"/>
            <p:nvPr/>
          </p:nvSpPr>
          <p:spPr>
            <a:xfrm>
              <a:off x="0" y="-57150"/>
              <a:ext cx="2579495" cy="407008"/>
            </a:xfrm>
            <a:prstGeom prst="rect">
              <a:avLst/>
            </a:prstGeom>
          </p:spPr>
          <p:txBody>
            <a:bodyPr anchor="ctr" rtlCol="false" tIns="50800" lIns="50800" bIns="50800" rIns="50800"/>
            <a:lstStyle/>
            <a:p>
              <a:pPr algn="ctr">
                <a:lnSpc>
                  <a:spcPts val="3223"/>
                </a:lnSpc>
              </a:pPr>
            </a:p>
          </p:txBody>
        </p:sp>
      </p:grpSp>
      <p:sp>
        <p:nvSpPr>
          <p:cNvPr name="Freeform 36" id="36"/>
          <p:cNvSpPr/>
          <p:nvPr/>
        </p:nvSpPr>
        <p:spPr>
          <a:xfrm flipH="false" flipV="false" rot="0">
            <a:off x="7170875" y="7490442"/>
            <a:ext cx="3942156" cy="2108447"/>
          </a:xfrm>
          <a:custGeom>
            <a:avLst/>
            <a:gdLst/>
            <a:ahLst/>
            <a:cxnLst/>
            <a:rect r="r" b="b" t="t" l="l"/>
            <a:pathLst>
              <a:path h="2108447" w="3942156">
                <a:moveTo>
                  <a:pt x="0" y="0"/>
                </a:moveTo>
                <a:lnTo>
                  <a:pt x="3942156" y="0"/>
                </a:lnTo>
                <a:lnTo>
                  <a:pt x="3942156" y="2108447"/>
                </a:lnTo>
                <a:lnTo>
                  <a:pt x="0" y="2108447"/>
                </a:lnTo>
                <a:lnTo>
                  <a:pt x="0" y="0"/>
                </a:lnTo>
                <a:close/>
              </a:path>
            </a:pathLst>
          </a:custGeom>
          <a:blipFill>
            <a:blip r:embed="rId12"/>
            <a:stretch>
              <a:fillRect l="0" t="-2585" r="0" b="-2585"/>
            </a:stretch>
          </a:blipFill>
        </p:spPr>
      </p:sp>
      <p:sp>
        <p:nvSpPr>
          <p:cNvPr name="Freeform 37" id="37"/>
          <p:cNvSpPr/>
          <p:nvPr/>
        </p:nvSpPr>
        <p:spPr>
          <a:xfrm flipH="false" flipV="false" rot="0">
            <a:off x="11768344" y="7490442"/>
            <a:ext cx="3952022" cy="2074423"/>
          </a:xfrm>
          <a:custGeom>
            <a:avLst/>
            <a:gdLst/>
            <a:ahLst/>
            <a:cxnLst/>
            <a:rect r="r" b="b" t="t" l="l"/>
            <a:pathLst>
              <a:path h="2074423" w="3952022">
                <a:moveTo>
                  <a:pt x="0" y="0"/>
                </a:moveTo>
                <a:lnTo>
                  <a:pt x="3952022" y="0"/>
                </a:lnTo>
                <a:lnTo>
                  <a:pt x="3952022" y="2074422"/>
                </a:lnTo>
                <a:lnTo>
                  <a:pt x="0" y="2074422"/>
                </a:lnTo>
                <a:lnTo>
                  <a:pt x="0" y="0"/>
                </a:lnTo>
                <a:close/>
              </a:path>
            </a:pathLst>
          </a:custGeom>
          <a:blipFill>
            <a:blip r:embed="rId13"/>
            <a:stretch>
              <a:fillRect l="0" t="-17470" r="0" b="-25925"/>
            </a:stretch>
          </a:blipFill>
        </p:spPr>
      </p:sp>
      <p:sp>
        <p:nvSpPr>
          <p:cNvPr name="TextBox 38" id="38"/>
          <p:cNvSpPr txBox="true"/>
          <p:nvPr/>
        </p:nvSpPr>
        <p:spPr>
          <a:xfrm rot="0">
            <a:off x="2294687" y="4090703"/>
            <a:ext cx="4413716" cy="5575935"/>
          </a:xfrm>
          <a:prstGeom prst="rect">
            <a:avLst/>
          </a:prstGeom>
        </p:spPr>
        <p:txBody>
          <a:bodyPr anchor="t" rtlCol="false" tIns="0" lIns="0" bIns="0" rIns="0">
            <a:spAutoFit/>
          </a:bodyPr>
          <a:lstStyle/>
          <a:p>
            <a:pPr algn="l" marL="453392" indent="-226696" lvl="1">
              <a:lnSpc>
                <a:spcPts val="2940"/>
              </a:lnSpc>
              <a:buAutoNum type="arabicPeriod" startAt="1"/>
            </a:pPr>
            <a:r>
              <a:rPr lang="en-US" sz="2100">
                <a:solidFill>
                  <a:srgbClr val="000000"/>
                </a:solidFill>
                <a:latin typeface="Poppins"/>
                <a:ea typeface="Poppins"/>
                <a:cs typeface="Poppins"/>
                <a:sym typeface="Poppins"/>
              </a:rPr>
              <a:t> Terbentuknya Tim efektif</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 Terlaksananya dukungan stakeholder</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Tersusunnya SOP instruktur</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Tersusunnya kurikulum</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 Tersusunnya MOU dengan Kemenhub</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 Tersusunnya PKS</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 Tersosialisasikan program pelatihan kepada instruktur penerbang Polri</a:t>
            </a:r>
          </a:p>
          <a:p>
            <a:pPr algn="l" marL="453392" indent="-226696" lvl="1">
              <a:lnSpc>
                <a:spcPts val="2940"/>
              </a:lnSpc>
              <a:spcBef>
                <a:spcPct val="0"/>
              </a:spcBef>
              <a:buAutoNum type="arabicPeriod" startAt="1"/>
            </a:pPr>
            <a:r>
              <a:rPr lang="en-US" sz="2100">
                <a:solidFill>
                  <a:srgbClr val="000000"/>
                </a:solidFill>
                <a:latin typeface="Poppins"/>
                <a:ea typeface="Poppins"/>
                <a:cs typeface="Poppins"/>
                <a:sym typeface="Poppins"/>
              </a:rPr>
              <a:t> Usulan Renprodiklat tahun 2025 dalam DIPA 2025 maupun Sidang Wandiklat Polri 2024</a:t>
            </a:r>
          </a:p>
        </p:txBody>
      </p:sp>
      <p:sp>
        <p:nvSpPr>
          <p:cNvPr name="TextBox 39" id="39"/>
          <p:cNvSpPr txBox="true"/>
          <p:nvPr/>
        </p:nvSpPr>
        <p:spPr>
          <a:xfrm rot="0">
            <a:off x="6748256" y="4200507"/>
            <a:ext cx="4593588" cy="2975610"/>
          </a:xfrm>
          <a:prstGeom prst="rect">
            <a:avLst/>
          </a:prstGeom>
        </p:spPr>
        <p:txBody>
          <a:bodyPr anchor="t" rtlCol="false" tIns="0" lIns="0" bIns="0" rIns="0">
            <a:spAutoFit/>
          </a:bodyPr>
          <a:lstStyle/>
          <a:p>
            <a:pPr algn="l" marL="453392" indent="-226696" lvl="1">
              <a:lnSpc>
                <a:spcPts val="2940"/>
              </a:lnSpc>
              <a:buAutoNum type="arabicPeriod" startAt="1"/>
            </a:pPr>
            <a:r>
              <a:rPr lang="en-US" sz="2100">
                <a:solidFill>
                  <a:srgbClr val="000000"/>
                </a:solidFill>
                <a:latin typeface="Poppins"/>
                <a:ea typeface="Poppins"/>
                <a:cs typeface="Poppins"/>
                <a:sym typeface="Poppins"/>
              </a:rPr>
              <a:t>Terlaksananya sosialisasi dan </a:t>
            </a:r>
            <a:r>
              <a:rPr lang="en-US" sz="2100">
                <a:solidFill>
                  <a:srgbClr val="000000"/>
                </a:solidFill>
                <a:latin typeface="Poppins"/>
                <a:ea typeface="Poppins"/>
                <a:cs typeface="Poppins"/>
                <a:sym typeface="Poppins"/>
              </a:rPr>
              <a:t>audiensi dengan instruktur penerbang Polri, lembaga pendidikan penerbangan, dan Kemenhub</a:t>
            </a:r>
          </a:p>
          <a:p>
            <a:pPr algn="l" marL="453392" indent="-226696" lvl="1">
              <a:lnSpc>
                <a:spcPts val="2940"/>
              </a:lnSpc>
              <a:buAutoNum type="arabicPeriod" startAt="1"/>
            </a:pPr>
            <a:r>
              <a:rPr lang="en-US" sz="2100">
                <a:solidFill>
                  <a:srgbClr val="000000"/>
                </a:solidFill>
                <a:latin typeface="Poppins"/>
                <a:ea typeface="Poppins"/>
                <a:cs typeface="Poppins"/>
                <a:sym typeface="Poppins"/>
              </a:rPr>
              <a:t> Terlaksananya MoU dan kerja sama dengan lembaga pelatihan penerbangan</a:t>
            </a:r>
          </a:p>
        </p:txBody>
      </p:sp>
      <p:sp>
        <p:nvSpPr>
          <p:cNvPr name="TextBox 40" id="40"/>
          <p:cNvSpPr txBox="true"/>
          <p:nvPr/>
        </p:nvSpPr>
        <p:spPr>
          <a:xfrm rot="0">
            <a:off x="11396869" y="4164005"/>
            <a:ext cx="4603844" cy="3187700"/>
          </a:xfrm>
          <a:prstGeom prst="rect">
            <a:avLst/>
          </a:prstGeom>
        </p:spPr>
        <p:txBody>
          <a:bodyPr anchor="t" rtlCol="false" tIns="0" lIns="0" bIns="0" rIns="0">
            <a:spAutoFit/>
          </a:bodyPr>
          <a:lstStyle/>
          <a:p>
            <a:pPr algn="l" marL="431802" indent="-215901" lvl="1">
              <a:lnSpc>
                <a:spcPts val="2800"/>
              </a:lnSpc>
              <a:buAutoNum type="arabicPeriod" startAt="1"/>
            </a:pPr>
            <a:r>
              <a:rPr lang="en-US" sz="2000">
                <a:solidFill>
                  <a:srgbClr val="000000"/>
                </a:solidFill>
                <a:latin typeface="Poppins"/>
                <a:ea typeface="Poppins"/>
                <a:cs typeface="Poppins"/>
                <a:sym typeface="Poppins"/>
              </a:rPr>
              <a:t>Terlaksananya program kerja </a:t>
            </a:r>
            <a:r>
              <a:rPr lang="en-US" sz="2000">
                <a:solidFill>
                  <a:srgbClr val="000000"/>
                </a:solidFill>
                <a:latin typeface="Poppins"/>
                <a:ea typeface="Poppins"/>
                <a:cs typeface="Poppins"/>
                <a:sym typeface="Poppins"/>
              </a:rPr>
              <a:t>sama pelatihan instruktur penerbang Polri dengan lembaga pendidikan penerbangan yang berada di bawah naungan Kemenhub</a:t>
            </a:r>
          </a:p>
          <a:p>
            <a:pPr algn="l" marL="431802" indent="-215901" lvl="1">
              <a:lnSpc>
                <a:spcPts val="2800"/>
              </a:lnSpc>
              <a:spcBef>
                <a:spcPct val="0"/>
              </a:spcBef>
              <a:buAutoNum type="arabicPeriod" startAt="1"/>
            </a:pPr>
            <a:r>
              <a:rPr lang="en-US" sz="2000">
                <a:solidFill>
                  <a:srgbClr val="000000"/>
                </a:solidFill>
                <a:latin typeface="Poppins"/>
                <a:ea typeface="Poppins"/>
                <a:cs typeface="Poppins"/>
                <a:sym typeface="Poppins"/>
              </a:rPr>
              <a:t>Instruktur penerbang Polri dapat disertifikasi yang diakui oleh Polri maupun penerbangan sipil</a:t>
            </a:r>
          </a:p>
        </p:txBody>
      </p:sp>
      <p:sp>
        <p:nvSpPr>
          <p:cNvPr name="TextBox 41" id="41"/>
          <p:cNvSpPr txBox="true"/>
          <p:nvPr/>
        </p:nvSpPr>
        <p:spPr>
          <a:xfrm rot="0">
            <a:off x="6560546" y="1281534"/>
            <a:ext cx="5151398"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OUTPUT</a:t>
            </a:r>
          </a:p>
        </p:txBody>
      </p:sp>
      <p:sp>
        <p:nvSpPr>
          <p:cNvPr name="TextBox 42" id="42"/>
          <p:cNvSpPr txBox="true"/>
          <p:nvPr/>
        </p:nvSpPr>
        <p:spPr>
          <a:xfrm rot="0">
            <a:off x="2294687" y="3430765"/>
            <a:ext cx="4453569" cy="483870"/>
          </a:xfrm>
          <a:prstGeom prst="rect">
            <a:avLst/>
          </a:prstGeom>
        </p:spPr>
        <p:txBody>
          <a:bodyPr anchor="t" rtlCol="false" tIns="0" lIns="0" bIns="0" rIns="0">
            <a:spAutoFit/>
          </a:bodyPr>
          <a:lstStyle/>
          <a:p>
            <a:pPr algn="ctr">
              <a:lnSpc>
                <a:spcPts val="3779"/>
              </a:lnSpc>
              <a:spcBef>
                <a:spcPct val="0"/>
              </a:spcBef>
            </a:pPr>
            <a:r>
              <a:rPr lang="en-US" b="true" sz="2700">
                <a:solidFill>
                  <a:srgbClr val="FFFFFF"/>
                </a:solidFill>
                <a:latin typeface="Poppins Bold"/>
                <a:ea typeface="Poppins Bold"/>
                <a:cs typeface="Poppins Bold"/>
                <a:sym typeface="Poppins Bold"/>
              </a:rPr>
              <a:t>JANGKA PENDEK</a:t>
            </a:r>
          </a:p>
        </p:txBody>
      </p:sp>
      <p:sp>
        <p:nvSpPr>
          <p:cNvPr name="TextBox 43" id="43"/>
          <p:cNvSpPr txBox="true"/>
          <p:nvPr/>
        </p:nvSpPr>
        <p:spPr>
          <a:xfrm rot="0">
            <a:off x="6921560" y="3427361"/>
            <a:ext cx="4420284" cy="518047"/>
          </a:xfrm>
          <a:prstGeom prst="rect">
            <a:avLst/>
          </a:prstGeom>
        </p:spPr>
        <p:txBody>
          <a:bodyPr anchor="t" rtlCol="false" tIns="0" lIns="0" bIns="0" rIns="0">
            <a:spAutoFit/>
          </a:bodyPr>
          <a:lstStyle/>
          <a:p>
            <a:pPr algn="ctr">
              <a:lnSpc>
                <a:spcPts val="3996"/>
              </a:lnSpc>
              <a:spcBef>
                <a:spcPct val="0"/>
              </a:spcBef>
            </a:pPr>
            <a:r>
              <a:rPr lang="en-US" b="true" sz="2854">
                <a:solidFill>
                  <a:srgbClr val="FFFFFF"/>
                </a:solidFill>
                <a:latin typeface="Poppins Bold"/>
                <a:ea typeface="Poppins Bold"/>
                <a:cs typeface="Poppins Bold"/>
                <a:sym typeface="Poppins Bold"/>
              </a:rPr>
              <a:t>JANGKA MENENGAH</a:t>
            </a:r>
          </a:p>
        </p:txBody>
      </p:sp>
      <p:sp>
        <p:nvSpPr>
          <p:cNvPr name="TextBox 44" id="44"/>
          <p:cNvSpPr txBox="true"/>
          <p:nvPr/>
        </p:nvSpPr>
        <p:spPr>
          <a:xfrm rot="0">
            <a:off x="11539744" y="3436886"/>
            <a:ext cx="4379157" cy="483870"/>
          </a:xfrm>
          <a:prstGeom prst="rect">
            <a:avLst/>
          </a:prstGeom>
        </p:spPr>
        <p:txBody>
          <a:bodyPr anchor="t" rtlCol="false" tIns="0" lIns="0" bIns="0" rIns="0">
            <a:spAutoFit/>
          </a:bodyPr>
          <a:lstStyle/>
          <a:p>
            <a:pPr algn="ctr">
              <a:lnSpc>
                <a:spcPts val="3779"/>
              </a:lnSpc>
              <a:spcBef>
                <a:spcPct val="0"/>
              </a:spcBef>
            </a:pPr>
            <a:r>
              <a:rPr lang="en-US" b="true" sz="2700">
                <a:solidFill>
                  <a:srgbClr val="FFFFFF"/>
                </a:solidFill>
                <a:latin typeface="Poppins Bold"/>
                <a:ea typeface="Poppins Bold"/>
                <a:cs typeface="Poppins Bold"/>
                <a:sym typeface="Poppins Bold"/>
              </a:rPr>
              <a:t>JANGKA PANJANG</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3497684" y="5496684"/>
            <a:ext cx="4983320" cy="4983320"/>
          </a:xfrm>
          <a:custGeom>
            <a:avLst/>
            <a:gdLst/>
            <a:ahLst/>
            <a:cxnLst/>
            <a:rect r="r" b="b" t="t" l="l"/>
            <a:pathLst>
              <a:path h="4983320" w="4983320">
                <a:moveTo>
                  <a:pt x="0" y="0"/>
                </a:moveTo>
                <a:lnTo>
                  <a:pt x="4983321" y="0"/>
                </a:lnTo>
                <a:lnTo>
                  <a:pt x="4983321" y="4983321"/>
                </a:lnTo>
                <a:lnTo>
                  <a:pt x="0" y="49833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212305" y="-193005"/>
            <a:ext cx="4983320" cy="4983320"/>
          </a:xfrm>
          <a:custGeom>
            <a:avLst/>
            <a:gdLst/>
            <a:ahLst/>
            <a:cxnLst/>
            <a:rect r="r" b="b" t="t" l="l"/>
            <a:pathLst>
              <a:path h="4983320" w="4983320">
                <a:moveTo>
                  <a:pt x="0" y="0"/>
                </a:moveTo>
                <a:lnTo>
                  <a:pt x="4983320" y="0"/>
                </a:lnTo>
                <a:lnTo>
                  <a:pt x="4983320" y="4983321"/>
                </a:lnTo>
                <a:lnTo>
                  <a:pt x="0" y="49833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4317953" y="6316953"/>
            <a:ext cx="3970047" cy="3970047"/>
          </a:xfrm>
          <a:custGeom>
            <a:avLst/>
            <a:gdLst/>
            <a:ahLst/>
            <a:cxnLst/>
            <a:rect r="r" b="b" t="t" l="l"/>
            <a:pathLst>
              <a:path h="3970047" w="3970047">
                <a:moveTo>
                  <a:pt x="0" y="0"/>
                </a:moveTo>
                <a:lnTo>
                  <a:pt x="3970047" y="0"/>
                </a:lnTo>
                <a:lnTo>
                  <a:pt x="3970047" y="3970047"/>
                </a:lnTo>
                <a:lnTo>
                  <a:pt x="0" y="39700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2700000">
            <a:off x="15796340" y="2286577"/>
            <a:ext cx="4983320" cy="4983320"/>
          </a:xfrm>
          <a:custGeom>
            <a:avLst/>
            <a:gdLst/>
            <a:ahLst/>
            <a:cxnLst/>
            <a:rect r="r" b="b" t="t" l="l"/>
            <a:pathLst>
              <a:path h="4983320" w="4983320">
                <a:moveTo>
                  <a:pt x="0" y="0"/>
                </a:moveTo>
                <a:lnTo>
                  <a:pt x="4983320" y="0"/>
                </a:lnTo>
                <a:lnTo>
                  <a:pt x="4983320" y="4983320"/>
                </a:lnTo>
                <a:lnTo>
                  <a:pt x="0" y="498332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0"/>
            <a:ext cx="3970047" cy="3970047"/>
          </a:xfrm>
          <a:custGeom>
            <a:avLst/>
            <a:gdLst/>
            <a:ahLst/>
            <a:cxnLst/>
            <a:rect r="r" b="b" t="t" l="l"/>
            <a:pathLst>
              <a:path h="3970047" w="3970047">
                <a:moveTo>
                  <a:pt x="0" y="0"/>
                </a:moveTo>
                <a:lnTo>
                  <a:pt x="3970047" y="0"/>
                </a:lnTo>
                <a:lnTo>
                  <a:pt x="3970047" y="3970047"/>
                </a:lnTo>
                <a:lnTo>
                  <a:pt x="0" y="39700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true" flipV="true" rot="-2700000">
            <a:off x="-2491660" y="2930197"/>
            <a:ext cx="4983320" cy="4983320"/>
          </a:xfrm>
          <a:custGeom>
            <a:avLst/>
            <a:gdLst/>
            <a:ahLst/>
            <a:cxnLst/>
            <a:rect r="r" b="b" t="t" l="l"/>
            <a:pathLst>
              <a:path h="4983320" w="4983320">
                <a:moveTo>
                  <a:pt x="4983320" y="4983320"/>
                </a:moveTo>
                <a:lnTo>
                  <a:pt x="0" y="4983320"/>
                </a:lnTo>
                <a:lnTo>
                  <a:pt x="0" y="0"/>
                </a:lnTo>
                <a:lnTo>
                  <a:pt x="4983320" y="0"/>
                </a:lnTo>
                <a:lnTo>
                  <a:pt x="4983320" y="498332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343100" y="-1328448"/>
            <a:ext cx="2686201" cy="2656897"/>
          </a:xfrm>
          <a:custGeom>
            <a:avLst/>
            <a:gdLst/>
            <a:ahLst/>
            <a:cxnLst/>
            <a:rect r="r" b="b" t="t" l="l"/>
            <a:pathLst>
              <a:path h="2656897" w="2686201">
                <a:moveTo>
                  <a:pt x="0" y="0"/>
                </a:moveTo>
                <a:lnTo>
                  <a:pt x="2686200" y="0"/>
                </a:lnTo>
                <a:lnTo>
                  <a:pt x="2686200" y="2656896"/>
                </a:lnTo>
                <a:lnTo>
                  <a:pt x="0" y="26568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6944900" y="8958552"/>
            <a:ext cx="2686201" cy="2656897"/>
          </a:xfrm>
          <a:custGeom>
            <a:avLst/>
            <a:gdLst/>
            <a:ahLst/>
            <a:cxnLst/>
            <a:rect r="r" b="b" t="t" l="l"/>
            <a:pathLst>
              <a:path h="2656897" w="2686201">
                <a:moveTo>
                  <a:pt x="0" y="0"/>
                </a:moveTo>
                <a:lnTo>
                  <a:pt x="2686200" y="0"/>
                </a:lnTo>
                <a:lnTo>
                  <a:pt x="2686200" y="2656896"/>
                </a:lnTo>
                <a:lnTo>
                  <a:pt x="0" y="26568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834599" y="1985023"/>
            <a:ext cx="1911810" cy="232893"/>
          </a:xfrm>
          <a:custGeom>
            <a:avLst/>
            <a:gdLst/>
            <a:ahLst/>
            <a:cxnLst/>
            <a:rect r="r" b="b" t="t" l="l"/>
            <a:pathLst>
              <a:path h="232893" w="1911810">
                <a:moveTo>
                  <a:pt x="0" y="0"/>
                </a:moveTo>
                <a:lnTo>
                  <a:pt x="1911811" y="0"/>
                </a:lnTo>
                <a:lnTo>
                  <a:pt x="1911811" y="232894"/>
                </a:lnTo>
                <a:lnTo>
                  <a:pt x="0" y="23289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15676646" y="8069083"/>
            <a:ext cx="1911810" cy="232893"/>
          </a:xfrm>
          <a:custGeom>
            <a:avLst/>
            <a:gdLst/>
            <a:ahLst/>
            <a:cxnLst/>
            <a:rect r="r" b="b" t="t" l="l"/>
            <a:pathLst>
              <a:path h="232893" w="1911810">
                <a:moveTo>
                  <a:pt x="0" y="0"/>
                </a:moveTo>
                <a:lnTo>
                  <a:pt x="1911811" y="0"/>
                </a:lnTo>
                <a:lnTo>
                  <a:pt x="1911811" y="232894"/>
                </a:lnTo>
                <a:lnTo>
                  <a:pt x="0" y="23289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028700" y="8792994"/>
            <a:ext cx="3010803" cy="930612"/>
          </a:xfrm>
          <a:custGeom>
            <a:avLst/>
            <a:gdLst/>
            <a:ahLst/>
            <a:cxnLst/>
            <a:rect r="r" b="b" t="t" l="l"/>
            <a:pathLst>
              <a:path h="930612" w="3010803">
                <a:moveTo>
                  <a:pt x="0" y="0"/>
                </a:moveTo>
                <a:lnTo>
                  <a:pt x="3010803" y="0"/>
                </a:lnTo>
                <a:lnTo>
                  <a:pt x="3010803" y="930612"/>
                </a:lnTo>
                <a:lnTo>
                  <a:pt x="0" y="9306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4039503" y="-276225"/>
            <a:ext cx="13421160" cy="1728095"/>
          </a:xfrm>
          <a:prstGeom prst="rect">
            <a:avLst/>
          </a:prstGeom>
        </p:spPr>
        <p:txBody>
          <a:bodyPr anchor="t" rtlCol="false" tIns="0" lIns="0" bIns="0" rIns="0">
            <a:spAutoFit/>
          </a:bodyPr>
          <a:lstStyle/>
          <a:p>
            <a:pPr algn="ctr">
              <a:lnSpc>
                <a:spcPts val="13427"/>
              </a:lnSpc>
              <a:spcBef>
                <a:spcPct val="0"/>
              </a:spcBef>
            </a:pPr>
            <a:r>
              <a:rPr lang="en-US" b="true" sz="9591">
                <a:solidFill>
                  <a:srgbClr val="000000"/>
                </a:solidFill>
                <a:latin typeface="Poppins Bold"/>
                <a:ea typeface="Poppins Bold"/>
                <a:cs typeface="Poppins Bold"/>
                <a:sym typeface="Poppins Bold"/>
              </a:rPr>
              <a:t>TAHAPAN/MILESTONE</a:t>
            </a:r>
          </a:p>
        </p:txBody>
      </p:sp>
      <p:sp>
        <p:nvSpPr>
          <p:cNvPr name="Freeform 14" id="14"/>
          <p:cNvSpPr/>
          <p:nvPr/>
        </p:nvSpPr>
        <p:spPr>
          <a:xfrm flipH="false" flipV="false" rot="-10800000">
            <a:off x="4900701" y="1451870"/>
            <a:ext cx="8287645" cy="5429152"/>
          </a:xfrm>
          <a:custGeom>
            <a:avLst/>
            <a:gdLst/>
            <a:ahLst/>
            <a:cxnLst/>
            <a:rect r="r" b="b" t="t" l="l"/>
            <a:pathLst>
              <a:path h="5429152" w="8287645">
                <a:moveTo>
                  <a:pt x="0" y="0"/>
                </a:moveTo>
                <a:lnTo>
                  <a:pt x="8287645" y="0"/>
                </a:lnTo>
                <a:lnTo>
                  <a:pt x="8287645" y="5429152"/>
                </a:lnTo>
                <a:lnTo>
                  <a:pt x="0" y="542915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5" id="15"/>
          <p:cNvGrpSpPr/>
          <p:nvPr/>
        </p:nvGrpSpPr>
        <p:grpSpPr>
          <a:xfrm rot="0">
            <a:off x="5551502" y="2103656"/>
            <a:ext cx="2248109" cy="401853"/>
            <a:chOff x="0" y="0"/>
            <a:chExt cx="832633" cy="148835"/>
          </a:xfrm>
        </p:grpSpPr>
        <p:sp>
          <p:nvSpPr>
            <p:cNvPr name="Freeform 16" id="16"/>
            <p:cNvSpPr/>
            <p:nvPr/>
          </p:nvSpPr>
          <p:spPr>
            <a:xfrm flipH="false" flipV="false" rot="0">
              <a:off x="0" y="0"/>
              <a:ext cx="832633" cy="148835"/>
            </a:xfrm>
            <a:custGeom>
              <a:avLst/>
              <a:gdLst/>
              <a:ahLst/>
              <a:cxnLst/>
              <a:rect r="r" b="b" t="t" l="l"/>
              <a:pathLst>
                <a:path h="148835" w="832633">
                  <a:moveTo>
                    <a:pt x="0" y="0"/>
                  </a:moveTo>
                  <a:lnTo>
                    <a:pt x="832633" y="0"/>
                  </a:lnTo>
                  <a:lnTo>
                    <a:pt x="832633" y="148835"/>
                  </a:lnTo>
                  <a:lnTo>
                    <a:pt x="0" y="148835"/>
                  </a:lnTo>
                  <a:close/>
                </a:path>
              </a:pathLst>
            </a:custGeom>
            <a:solidFill>
              <a:srgbClr val="000000">
                <a:alpha val="0"/>
              </a:srgbClr>
            </a:solidFill>
            <a:ln w="38100" cap="sq">
              <a:solidFill>
                <a:srgbClr val="9DB3C1"/>
              </a:solidFill>
              <a:prstDash val="solid"/>
              <a:miter/>
            </a:ln>
          </p:spPr>
        </p:sp>
        <p:sp>
          <p:nvSpPr>
            <p:cNvPr name="TextBox 17" id="17"/>
            <p:cNvSpPr txBox="true"/>
            <p:nvPr/>
          </p:nvSpPr>
          <p:spPr>
            <a:xfrm>
              <a:off x="0" y="9525"/>
              <a:ext cx="832633" cy="139310"/>
            </a:xfrm>
            <a:prstGeom prst="rect">
              <a:avLst/>
            </a:prstGeom>
          </p:spPr>
          <p:txBody>
            <a:bodyPr anchor="ctr" rtlCol="false" tIns="50800" lIns="50800" bIns="50800" rIns="50800"/>
            <a:lstStyle/>
            <a:p>
              <a:pPr algn="ctr">
                <a:lnSpc>
                  <a:spcPts val="1596"/>
                </a:lnSpc>
              </a:pPr>
              <a:r>
                <a:rPr lang="en-US" b="true" sz="1400" spc="193">
                  <a:solidFill>
                    <a:srgbClr val="000000"/>
                  </a:solidFill>
                  <a:latin typeface="Glacial Indifference Bold"/>
                  <a:ea typeface="Glacial Indifference Bold"/>
                  <a:cs typeface="Glacial Indifference Bold"/>
                  <a:sym typeface="Glacial Indifference Bold"/>
                </a:rPr>
                <a:t>JANGKA PENDEK</a:t>
              </a:r>
            </a:p>
          </p:txBody>
        </p:sp>
      </p:grpSp>
      <p:sp>
        <p:nvSpPr>
          <p:cNvPr name="AutoShape 18" id="18"/>
          <p:cNvSpPr/>
          <p:nvPr/>
        </p:nvSpPr>
        <p:spPr>
          <a:xfrm>
            <a:off x="7780561" y="2357927"/>
            <a:ext cx="19050" cy="2423864"/>
          </a:xfrm>
          <a:prstGeom prst="line">
            <a:avLst/>
          </a:prstGeom>
          <a:ln cap="flat" w="38100">
            <a:solidFill>
              <a:srgbClr val="9DB3C1"/>
            </a:solidFill>
            <a:prstDash val="solid"/>
            <a:headEnd type="none" len="sm" w="sm"/>
            <a:tailEnd type="oval" len="lg" w="lg"/>
          </a:ln>
        </p:spPr>
      </p:sp>
      <p:grpSp>
        <p:nvGrpSpPr>
          <p:cNvPr name="Group 19" id="19"/>
          <p:cNvGrpSpPr/>
          <p:nvPr/>
        </p:nvGrpSpPr>
        <p:grpSpPr>
          <a:xfrm rot="0">
            <a:off x="8684868" y="6146401"/>
            <a:ext cx="2248109" cy="401853"/>
            <a:chOff x="0" y="0"/>
            <a:chExt cx="832633" cy="148835"/>
          </a:xfrm>
        </p:grpSpPr>
        <p:sp>
          <p:nvSpPr>
            <p:cNvPr name="Freeform 20" id="20"/>
            <p:cNvSpPr/>
            <p:nvPr/>
          </p:nvSpPr>
          <p:spPr>
            <a:xfrm flipH="false" flipV="false" rot="0">
              <a:off x="0" y="0"/>
              <a:ext cx="832633" cy="148835"/>
            </a:xfrm>
            <a:custGeom>
              <a:avLst/>
              <a:gdLst/>
              <a:ahLst/>
              <a:cxnLst/>
              <a:rect r="r" b="b" t="t" l="l"/>
              <a:pathLst>
                <a:path h="148835" w="832633">
                  <a:moveTo>
                    <a:pt x="0" y="0"/>
                  </a:moveTo>
                  <a:lnTo>
                    <a:pt x="832633" y="0"/>
                  </a:lnTo>
                  <a:lnTo>
                    <a:pt x="832633" y="148835"/>
                  </a:lnTo>
                  <a:lnTo>
                    <a:pt x="0" y="148835"/>
                  </a:lnTo>
                  <a:close/>
                </a:path>
              </a:pathLst>
            </a:custGeom>
            <a:solidFill>
              <a:srgbClr val="000000">
                <a:alpha val="0"/>
              </a:srgbClr>
            </a:solidFill>
            <a:ln w="38100" cap="sq">
              <a:solidFill>
                <a:srgbClr val="9DB3C1"/>
              </a:solidFill>
              <a:prstDash val="solid"/>
              <a:miter/>
            </a:ln>
          </p:spPr>
        </p:sp>
        <p:sp>
          <p:nvSpPr>
            <p:cNvPr name="TextBox 21" id="21"/>
            <p:cNvSpPr txBox="true"/>
            <p:nvPr/>
          </p:nvSpPr>
          <p:spPr>
            <a:xfrm>
              <a:off x="0" y="9525"/>
              <a:ext cx="832633" cy="139310"/>
            </a:xfrm>
            <a:prstGeom prst="rect">
              <a:avLst/>
            </a:prstGeom>
          </p:spPr>
          <p:txBody>
            <a:bodyPr anchor="ctr" rtlCol="false" tIns="50800" lIns="50800" bIns="50800" rIns="50800"/>
            <a:lstStyle/>
            <a:p>
              <a:pPr algn="ctr">
                <a:lnSpc>
                  <a:spcPts val="1596"/>
                </a:lnSpc>
              </a:pPr>
              <a:r>
                <a:rPr lang="en-US" b="true" sz="1400" spc="193">
                  <a:solidFill>
                    <a:srgbClr val="000000"/>
                  </a:solidFill>
                  <a:latin typeface="Glacial Indifference Bold"/>
                  <a:ea typeface="Glacial Indifference Bold"/>
                  <a:cs typeface="Glacial Indifference Bold"/>
                  <a:sym typeface="Glacial Indifference Bold"/>
                </a:rPr>
                <a:t>JANGKA MENENGAH</a:t>
              </a:r>
            </a:p>
          </p:txBody>
        </p:sp>
      </p:grpSp>
      <p:sp>
        <p:nvSpPr>
          <p:cNvPr name="AutoShape 22" id="22"/>
          <p:cNvSpPr/>
          <p:nvPr/>
        </p:nvSpPr>
        <p:spPr>
          <a:xfrm flipH="true" flipV="true">
            <a:off x="8684868" y="4786768"/>
            <a:ext cx="19050" cy="1761356"/>
          </a:xfrm>
          <a:prstGeom prst="line">
            <a:avLst/>
          </a:prstGeom>
          <a:ln cap="flat" w="38100">
            <a:solidFill>
              <a:srgbClr val="9DB3C1"/>
            </a:solidFill>
            <a:prstDash val="solid"/>
            <a:headEnd type="none" len="sm" w="sm"/>
            <a:tailEnd type="oval" len="lg" w="lg"/>
          </a:ln>
        </p:spPr>
      </p:sp>
      <p:grpSp>
        <p:nvGrpSpPr>
          <p:cNvPr name="Group 23" id="23"/>
          <p:cNvGrpSpPr/>
          <p:nvPr/>
        </p:nvGrpSpPr>
        <p:grpSpPr>
          <a:xfrm rot="0">
            <a:off x="11758552" y="4426897"/>
            <a:ext cx="2248109" cy="401853"/>
            <a:chOff x="0" y="0"/>
            <a:chExt cx="832633" cy="148835"/>
          </a:xfrm>
        </p:grpSpPr>
        <p:sp>
          <p:nvSpPr>
            <p:cNvPr name="Freeform 24" id="24"/>
            <p:cNvSpPr/>
            <p:nvPr/>
          </p:nvSpPr>
          <p:spPr>
            <a:xfrm flipH="false" flipV="false" rot="0">
              <a:off x="0" y="0"/>
              <a:ext cx="832633" cy="148835"/>
            </a:xfrm>
            <a:custGeom>
              <a:avLst/>
              <a:gdLst/>
              <a:ahLst/>
              <a:cxnLst/>
              <a:rect r="r" b="b" t="t" l="l"/>
              <a:pathLst>
                <a:path h="148835" w="832633">
                  <a:moveTo>
                    <a:pt x="0" y="0"/>
                  </a:moveTo>
                  <a:lnTo>
                    <a:pt x="832633" y="0"/>
                  </a:lnTo>
                  <a:lnTo>
                    <a:pt x="832633" y="148835"/>
                  </a:lnTo>
                  <a:lnTo>
                    <a:pt x="0" y="148835"/>
                  </a:lnTo>
                  <a:close/>
                </a:path>
              </a:pathLst>
            </a:custGeom>
            <a:solidFill>
              <a:srgbClr val="000000">
                <a:alpha val="0"/>
              </a:srgbClr>
            </a:solidFill>
            <a:ln w="38100" cap="sq">
              <a:solidFill>
                <a:srgbClr val="9DB3C1"/>
              </a:solidFill>
              <a:prstDash val="solid"/>
              <a:miter/>
            </a:ln>
          </p:spPr>
        </p:sp>
        <p:sp>
          <p:nvSpPr>
            <p:cNvPr name="TextBox 25" id="25"/>
            <p:cNvSpPr txBox="true"/>
            <p:nvPr/>
          </p:nvSpPr>
          <p:spPr>
            <a:xfrm>
              <a:off x="0" y="9525"/>
              <a:ext cx="832633" cy="139310"/>
            </a:xfrm>
            <a:prstGeom prst="rect">
              <a:avLst/>
            </a:prstGeom>
          </p:spPr>
          <p:txBody>
            <a:bodyPr anchor="ctr" rtlCol="false" tIns="50800" lIns="50800" bIns="50800" rIns="50800"/>
            <a:lstStyle/>
            <a:p>
              <a:pPr algn="ctr">
                <a:lnSpc>
                  <a:spcPts val="1596"/>
                </a:lnSpc>
              </a:pPr>
              <a:r>
                <a:rPr lang="en-US" b="true" sz="1400" spc="193">
                  <a:solidFill>
                    <a:srgbClr val="000000"/>
                  </a:solidFill>
                  <a:latin typeface="Glacial Indifference Bold"/>
                  <a:ea typeface="Glacial Indifference Bold"/>
                  <a:cs typeface="Glacial Indifference Bold"/>
                  <a:sym typeface="Glacial Indifference Bold"/>
                </a:rPr>
                <a:t>JANGKA PANJANG</a:t>
              </a:r>
            </a:p>
          </p:txBody>
        </p:sp>
      </p:grpSp>
      <p:sp>
        <p:nvSpPr>
          <p:cNvPr name="AutoShape 26" id="26"/>
          <p:cNvSpPr/>
          <p:nvPr/>
        </p:nvSpPr>
        <p:spPr>
          <a:xfrm flipH="true" flipV="true">
            <a:off x="11758552" y="2524559"/>
            <a:ext cx="0" cy="2103265"/>
          </a:xfrm>
          <a:prstGeom prst="line">
            <a:avLst/>
          </a:prstGeom>
          <a:ln cap="flat" w="38100">
            <a:solidFill>
              <a:srgbClr val="9DB3C1"/>
            </a:solidFill>
            <a:prstDash val="solid"/>
            <a:headEnd type="none" len="sm" w="sm"/>
            <a:tailEnd type="oval" len="lg" w="lg"/>
          </a:ln>
        </p:spPr>
      </p:sp>
      <p:grpSp>
        <p:nvGrpSpPr>
          <p:cNvPr name="Group 27" id="27"/>
          <p:cNvGrpSpPr/>
          <p:nvPr/>
        </p:nvGrpSpPr>
        <p:grpSpPr>
          <a:xfrm rot="0">
            <a:off x="4809681" y="3434004"/>
            <a:ext cx="2699346" cy="4182615"/>
            <a:chOff x="0" y="0"/>
            <a:chExt cx="1199709" cy="1858940"/>
          </a:xfrm>
        </p:grpSpPr>
        <p:sp>
          <p:nvSpPr>
            <p:cNvPr name="Freeform 28" id="28"/>
            <p:cNvSpPr/>
            <p:nvPr/>
          </p:nvSpPr>
          <p:spPr>
            <a:xfrm flipH="false" flipV="false" rot="0">
              <a:off x="0" y="0"/>
              <a:ext cx="1199709" cy="1858940"/>
            </a:xfrm>
            <a:custGeom>
              <a:avLst/>
              <a:gdLst/>
              <a:ahLst/>
              <a:cxnLst/>
              <a:rect r="r" b="b" t="t" l="l"/>
              <a:pathLst>
                <a:path h="1858940" w="1199709">
                  <a:moveTo>
                    <a:pt x="86042" y="0"/>
                  </a:moveTo>
                  <a:lnTo>
                    <a:pt x="1113667" y="0"/>
                  </a:lnTo>
                  <a:cubicBezTo>
                    <a:pt x="1161187" y="0"/>
                    <a:pt x="1199709" y="38522"/>
                    <a:pt x="1199709" y="86042"/>
                  </a:cubicBezTo>
                  <a:lnTo>
                    <a:pt x="1199709" y="1772898"/>
                  </a:lnTo>
                  <a:cubicBezTo>
                    <a:pt x="1199709" y="1795718"/>
                    <a:pt x="1190644" y="1817603"/>
                    <a:pt x="1174508" y="1833739"/>
                  </a:cubicBezTo>
                  <a:cubicBezTo>
                    <a:pt x="1158372" y="1849875"/>
                    <a:pt x="1136487" y="1858940"/>
                    <a:pt x="1113667" y="1858940"/>
                  </a:cubicBezTo>
                  <a:lnTo>
                    <a:pt x="86042" y="1858940"/>
                  </a:lnTo>
                  <a:cubicBezTo>
                    <a:pt x="38522" y="1858940"/>
                    <a:pt x="0" y="1820418"/>
                    <a:pt x="0" y="1772898"/>
                  </a:cubicBezTo>
                  <a:lnTo>
                    <a:pt x="0" y="86042"/>
                  </a:lnTo>
                  <a:cubicBezTo>
                    <a:pt x="0" y="38522"/>
                    <a:pt x="38522" y="0"/>
                    <a:pt x="86042" y="0"/>
                  </a:cubicBezTo>
                  <a:close/>
                </a:path>
              </a:pathLst>
            </a:custGeom>
            <a:solidFill>
              <a:srgbClr val="273156"/>
            </a:solidFill>
          </p:spPr>
        </p:sp>
        <p:sp>
          <p:nvSpPr>
            <p:cNvPr name="TextBox 29" id="29"/>
            <p:cNvSpPr txBox="true"/>
            <p:nvPr/>
          </p:nvSpPr>
          <p:spPr>
            <a:xfrm>
              <a:off x="0" y="-57150"/>
              <a:ext cx="1199709" cy="1916090"/>
            </a:xfrm>
            <a:prstGeom prst="rect">
              <a:avLst/>
            </a:prstGeom>
          </p:spPr>
          <p:txBody>
            <a:bodyPr anchor="ctr" rtlCol="false" tIns="50800" lIns="50800" bIns="50800" rIns="50800"/>
            <a:lstStyle/>
            <a:p>
              <a:pPr algn="ctr">
                <a:lnSpc>
                  <a:spcPts val="2239"/>
                </a:lnSpc>
              </a:pPr>
              <a:r>
                <a:rPr lang="en-US" sz="1399">
                  <a:solidFill>
                    <a:srgbClr val="FFFFFF"/>
                  </a:solidFill>
                  <a:latin typeface="Alata"/>
                  <a:ea typeface="Alata"/>
                  <a:cs typeface="Alata"/>
                  <a:sym typeface="Alata"/>
                </a:rPr>
                <a:t>TAHAPAN DAN KEGIATAN</a:t>
              </a:r>
            </a:p>
            <a:p>
              <a:pPr algn="l" marL="302259" indent="-151129" lvl="1">
                <a:lnSpc>
                  <a:spcPts val="2239"/>
                </a:lnSpc>
                <a:buFont typeface="Arial"/>
                <a:buChar char="•"/>
              </a:pPr>
              <a:r>
                <a:rPr lang="en-US" sz="1399">
                  <a:solidFill>
                    <a:srgbClr val="FFFFFF"/>
                  </a:solidFill>
                  <a:latin typeface="Alata"/>
                  <a:ea typeface="Alata"/>
                  <a:cs typeface="Alata"/>
                  <a:sym typeface="Alata"/>
                </a:rPr>
                <a:t>Membentuk tim efektif proyek perubahan </a:t>
              </a:r>
            </a:p>
            <a:p>
              <a:pPr algn="l" marL="302259" indent="-151129" lvl="1">
                <a:lnSpc>
                  <a:spcPts val="2239"/>
                </a:lnSpc>
                <a:buFont typeface="Arial"/>
                <a:buChar char="•"/>
              </a:pPr>
              <a:r>
                <a:rPr lang="en-US" sz="1399">
                  <a:solidFill>
                    <a:srgbClr val="FFFFFF"/>
                  </a:solidFill>
                  <a:latin typeface="Alata"/>
                  <a:ea typeface="Alata"/>
                  <a:cs typeface="Alata"/>
                  <a:sym typeface="Alata"/>
                </a:rPr>
                <a:t>Menyusun SOP Diklat instruktur penerbang Polri</a:t>
              </a:r>
            </a:p>
            <a:p>
              <a:pPr algn="l" marL="302259" indent="-151129" lvl="1">
                <a:lnSpc>
                  <a:spcPts val="2239"/>
                </a:lnSpc>
                <a:buFont typeface="Arial"/>
                <a:buChar char="•"/>
              </a:pPr>
              <a:r>
                <a:rPr lang="en-US" sz="1399">
                  <a:solidFill>
                    <a:srgbClr val="FFFFFF"/>
                  </a:solidFill>
                  <a:latin typeface="Alata"/>
                  <a:ea typeface="Alata"/>
                  <a:cs typeface="Alata"/>
                  <a:sym typeface="Alata"/>
                </a:rPr>
                <a:t>Membangun dukungan dengan stakeholder</a:t>
              </a:r>
            </a:p>
            <a:p>
              <a:pPr algn="l" marL="302259" indent="-151129" lvl="1">
                <a:lnSpc>
                  <a:spcPts val="2239"/>
                </a:lnSpc>
                <a:buFont typeface="Arial"/>
                <a:buChar char="•"/>
              </a:pPr>
              <a:r>
                <a:rPr lang="en-US" sz="1399">
                  <a:solidFill>
                    <a:srgbClr val="FFFFFF"/>
                  </a:solidFill>
                  <a:latin typeface="Alata"/>
                  <a:ea typeface="Alata"/>
                  <a:cs typeface="Alata"/>
                  <a:sym typeface="Alata"/>
                </a:rPr>
                <a:t>Penyusunan MoU dengan Kemenhub</a:t>
              </a:r>
            </a:p>
            <a:p>
              <a:pPr algn="l" marL="302259" indent="-151129" lvl="1">
                <a:lnSpc>
                  <a:spcPts val="2239"/>
                </a:lnSpc>
                <a:buFont typeface="Arial"/>
                <a:buChar char="•"/>
              </a:pPr>
              <a:r>
                <a:rPr lang="en-US" sz="1399">
                  <a:solidFill>
                    <a:srgbClr val="FFFFFF"/>
                  </a:solidFill>
                  <a:latin typeface="Alata"/>
                  <a:ea typeface="Alata"/>
                  <a:cs typeface="Alata"/>
                  <a:sym typeface="Alata"/>
                </a:rPr>
                <a:t>Penyusunan PKS dengan PPI Curug dan API Banyuwangi</a:t>
              </a:r>
            </a:p>
            <a:p>
              <a:pPr algn="l" marL="302259" indent="-151129" lvl="1">
                <a:lnSpc>
                  <a:spcPts val="2239"/>
                </a:lnSpc>
                <a:buFont typeface="Arial"/>
                <a:buChar char="•"/>
              </a:pPr>
              <a:r>
                <a:rPr lang="en-US" sz="1399">
                  <a:solidFill>
                    <a:srgbClr val="FFFFFF"/>
                  </a:solidFill>
                  <a:latin typeface="Alata"/>
                  <a:ea typeface="Alata"/>
                  <a:cs typeface="Alata"/>
                  <a:sym typeface="Alata"/>
                </a:rPr>
                <a:t>Penyusunan kurikulum Diklat Instruktur Penerbang Polri</a:t>
              </a:r>
            </a:p>
          </p:txBody>
        </p:sp>
      </p:grpSp>
      <p:sp>
        <p:nvSpPr>
          <p:cNvPr name="TextBox 30" id="30"/>
          <p:cNvSpPr txBox="true"/>
          <p:nvPr/>
        </p:nvSpPr>
        <p:spPr>
          <a:xfrm rot="0">
            <a:off x="5551502" y="1675075"/>
            <a:ext cx="1561236" cy="352380"/>
          </a:xfrm>
          <a:prstGeom prst="rect">
            <a:avLst/>
          </a:prstGeom>
        </p:spPr>
        <p:txBody>
          <a:bodyPr anchor="t" rtlCol="false" tIns="0" lIns="0" bIns="0" rIns="0">
            <a:spAutoFit/>
          </a:bodyPr>
          <a:lstStyle/>
          <a:p>
            <a:pPr algn="l">
              <a:lnSpc>
                <a:spcPts val="2623"/>
              </a:lnSpc>
            </a:pPr>
            <a:r>
              <a:rPr lang="en-US" b="true" sz="2623">
                <a:solidFill>
                  <a:srgbClr val="273156"/>
                </a:solidFill>
                <a:latin typeface="Glacial Indifference Bold"/>
                <a:ea typeface="Glacial Indifference Bold"/>
                <a:cs typeface="Glacial Indifference Bold"/>
                <a:sym typeface="Glacial Indifference Bold"/>
              </a:rPr>
              <a:t>NOV 2024</a:t>
            </a:r>
          </a:p>
        </p:txBody>
      </p:sp>
      <p:sp>
        <p:nvSpPr>
          <p:cNvPr name="TextBox 31" id="31"/>
          <p:cNvSpPr txBox="true"/>
          <p:nvPr/>
        </p:nvSpPr>
        <p:spPr>
          <a:xfrm rot="0">
            <a:off x="4966312" y="2610284"/>
            <a:ext cx="2542716" cy="865886"/>
          </a:xfrm>
          <a:prstGeom prst="rect">
            <a:avLst/>
          </a:prstGeom>
        </p:spPr>
        <p:txBody>
          <a:bodyPr anchor="t" rtlCol="false" tIns="0" lIns="0" bIns="0" rIns="0">
            <a:spAutoFit/>
          </a:bodyPr>
          <a:lstStyle/>
          <a:p>
            <a:pPr algn="l">
              <a:lnSpc>
                <a:spcPts val="1416"/>
              </a:lnSpc>
              <a:spcBef>
                <a:spcPct val="0"/>
              </a:spcBef>
            </a:pPr>
            <a:r>
              <a:rPr lang="en-US" sz="1299" spc="148">
                <a:solidFill>
                  <a:srgbClr val="000000"/>
                </a:solidFill>
                <a:latin typeface="Glacial Indifference"/>
                <a:ea typeface="Glacial Indifference"/>
                <a:cs typeface="Glacial Indifference"/>
                <a:sym typeface="Glacial Indifference"/>
              </a:rPr>
              <a:t>SOP dan MoU p</a:t>
            </a:r>
            <a:r>
              <a:rPr lang="en-US" sz="1299" spc="148">
                <a:solidFill>
                  <a:srgbClr val="000000"/>
                </a:solidFill>
                <a:latin typeface="Glacial Indifference"/>
                <a:ea typeface="Glacial Indifference"/>
                <a:cs typeface="Glacial Indifference"/>
                <a:sym typeface="Glacial Indifference"/>
              </a:rPr>
              <a:t>elatihan instruktur penerbang Polri dengan lembaga pendidikan penerbangan.</a:t>
            </a:r>
          </a:p>
          <a:p>
            <a:pPr algn="ctr">
              <a:lnSpc>
                <a:spcPts val="1416"/>
              </a:lnSpc>
              <a:spcBef>
                <a:spcPct val="0"/>
              </a:spcBef>
            </a:pPr>
          </a:p>
        </p:txBody>
      </p:sp>
      <p:sp>
        <p:nvSpPr>
          <p:cNvPr name="TextBox 32" id="32"/>
          <p:cNvSpPr txBox="true"/>
          <p:nvPr/>
        </p:nvSpPr>
        <p:spPr>
          <a:xfrm rot="0">
            <a:off x="9109323" y="5561386"/>
            <a:ext cx="1399199" cy="352380"/>
          </a:xfrm>
          <a:prstGeom prst="rect">
            <a:avLst/>
          </a:prstGeom>
        </p:spPr>
        <p:txBody>
          <a:bodyPr anchor="t" rtlCol="false" tIns="0" lIns="0" bIns="0" rIns="0">
            <a:spAutoFit/>
          </a:bodyPr>
          <a:lstStyle/>
          <a:p>
            <a:pPr algn="l">
              <a:lnSpc>
                <a:spcPts val="2623"/>
              </a:lnSpc>
            </a:pPr>
            <a:r>
              <a:rPr lang="en-US" b="true" sz="2623">
                <a:solidFill>
                  <a:srgbClr val="273156"/>
                </a:solidFill>
                <a:latin typeface="Glacial Indifference Bold"/>
                <a:ea typeface="Glacial Indifference Bold"/>
                <a:cs typeface="Glacial Indifference Bold"/>
                <a:sym typeface="Glacial Indifference Bold"/>
              </a:rPr>
              <a:t>MEI 2025</a:t>
            </a:r>
          </a:p>
        </p:txBody>
      </p:sp>
      <p:sp>
        <p:nvSpPr>
          <p:cNvPr name="TextBox 33" id="33"/>
          <p:cNvSpPr txBox="true"/>
          <p:nvPr/>
        </p:nvSpPr>
        <p:spPr>
          <a:xfrm rot="0">
            <a:off x="8771692" y="6623330"/>
            <a:ext cx="2283809" cy="522986"/>
          </a:xfrm>
          <a:prstGeom prst="rect">
            <a:avLst/>
          </a:prstGeom>
        </p:spPr>
        <p:txBody>
          <a:bodyPr anchor="t" rtlCol="false" tIns="0" lIns="0" bIns="0" rIns="0">
            <a:spAutoFit/>
          </a:bodyPr>
          <a:lstStyle/>
          <a:p>
            <a:pPr algn="ctr">
              <a:lnSpc>
                <a:spcPts val="1416"/>
              </a:lnSpc>
              <a:spcBef>
                <a:spcPct val="0"/>
              </a:spcBef>
            </a:pPr>
            <a:r>
              <a:rPr lang="en-US" sz="1299" spc="148">
                <a:solidFill>
                  <a:srgbClr val="000000"/>
                </a:solidFill>
                <a:latin typeface="Glacial Indifference"/>
                <a:ea typeface="Glacial Indifference"/>
                <a:cs typeface="Glacial Indifference"/>
                <a:sym typeface="Glacial Indifference"/>
              </a:rPr>
              <a:t>MoU dan kerja sama dengan lembaga pelatihan penerbangan.</a:t>
            </a:r>
          </a:p>
        </p:txBody>
      </p:sp>
      <p:sp>
        <p:nvSpPr>
          <p:cNvPr name="TextBox 34" id="34"/>
          <p:cNvSpPr txBox="true"/>
          <p:nvPr/>
        </p:nvSpPr>
        <p:spPr>
          <a:xfrm rot="0">
            <a:off x="12590987" y="3926863"/>
            <a:ext cx="1415673" cy="352380"/>
          </a:xfrm>
          <a:prstGeom prst="rect">
            <a:avLst/>
          </a:prstGeom>
        </p:spPr>
        <p:txBody>
          <a:bodyPr anchor="t" rtlCol="false" tIns="0" lIns="0" bIns="0" rIns="0">
            <a:spAutoFit/>
          </a:bodyPr>
          <a:lstStyle/>
          <a:p>
            <a:pPr algn="l">
              <a:lnSpc>
                <a:spcPts val="2623"/>
              </a:lnSpc>
            </a:pPr>
            <a:r>
              <a:rPr lang="en-US" b="true" sz="2623">
                <a:solidFill>
                  <a:srgbClr val="273156"/>
                </a:solidFill>
                <a:latin typeface="Glacial Indifference Bold"/>
                <a:ea typeface="Glacial Indifference Bold"/>
                <a:cs typeface="Glacial Indifference Bold"/>
                <a:sym typeface="Glacial Indifference Bold"/>
              </a:rPr>
              <a:t>DES 2026</a:t>
            </a:r>
          </a:p>
        </p:txBody>
      </p:sp>
      <p:sp>
        <p:nvSpPr>
          <p:cNvPr name="TextBox 35" id="35"/>
          <p:cNvSpPr txBox="true"/>
          <p:nvPr/>
        </p:nvSpPr>
        <p:spPr>
          <a:xfrm rot="0">
            <a:off x="11796652" y="4851254"/>
            <a:ext cx="2928943" cy="522986"/>
          </a:xfrm>
          <a:prstGeom prst="rect">
            <a:avLst/>
          </a:prstGeom>
        </p:spPr>
        <p:txBody>
          <a:bodyPr anchor="t" rtlCol="false" tIns="0" lIns="0" bIns="0" rIns="0">
            <a:spAutoFit/>
          </a:bodyPr>
          <a:lstStyle/>
          <a:p>
            <a:pPr algn="r">
              <a:lnSpc>
                <a:spcPts val="1416"/>
              </a:lnSpc>
              <a:spcBef>
                <a:spcPct val="0"/>
              </a:spcBef>
            </a:pPr>
            <a:r>
              <a:rPr lang="en-US" sz="1299" spc="148">
                <a:solidFill>
                  <a:srgbClr val="000000"/>
                </a:solidFill>
                <a:latin typeface="Glacial Indifference"/>
                <a:ea typeface="Glacial Indifference"/>
                <a:cs typeface="Glacial Indifference"/>
                <a:sym typeface="Glacial Indifference"/>
              </a:rPr>
              <a:t>Sertifikat Instruktur penerbang Polri yang diakui oleh Polri maupun penerbangan sipil.</a:t>
            </a:r>
          </a:p>
        </p:txBody>
      </p:sp>
      <p:grpSp>
        <p:nvGrpSpPr>
          <p:cNvPr name="Group 36" id="36"/>
          <p:cNvGrpSpPr/>
          <p:nvPr/>
        </p:nvGrpSpPr>
        <p:grpSpPr>
          <a:xfrm rot="0">
            <a:off x="8563905" y="7226724"/>
            <a:ext cx="2699346" cy="2882900"/>
            <a:chOff x="0" y="0"/>
            <a:chExt cx="1199709" cy="1281289"/>
          </a:xfrm>
        </p:grpSpPr>
        <p:sp>
          <p:nvSpPr>
            <p:cNvPr name="Freeform 37" id="37"/>
            <p:cNvSpPr/>
            <p:nvPr/>
          </p:nvSpPr>
          <p:spPr>
            <a:xfrm flipH="false" flipV="false" rot="0">
              <a:off x="0" y="0"/>
              <a:ext cx="1199709" cy="1281289"/>
            </a:xfrm>
            <a:custGeom>
              <a:avLst/>
              <a:gdLst/>
              <a:ahLst/>
              <a:cxnLst/>
              <a:rect r="r" b="b" t="t" l="l"/>
              <a:pathLst>
                <a:path h="1281289" w="1199709">
                  <a:moveTo>
                    <a:pt x="86042" y="0"/>
                  </a:moveTo>
                  <a:lnTo>
                    <a:pt x="1113667" y="0"/>
                  </a:lnTo>
                  <a:cubicBezTo>
                    <a:pt x="1161187" y="0"/>
                    <a:pt x="1199709" y="38522"/>
                    <a:pt x="1199709" y="86042"/>
                  </a:cubicBezTo>
                  <a:lnTo>
                    <a:pt x="1199709" y="1195247"/>
                  </a:lnTo>
                  <a:cubicBezTo>
                    <a:pt x="1199709" y="1218066"/>
                    <a:pt x="1190644" y="1239952"/>
                    <a:pt x="1174508" y="1256088"/>
                  </a:cubicBezTo>
                  <a:cubicBezTo>
                    <a:pt x="1158372" y="1272224"/>
                    <a:pt x="1136487" y="1281289"/>
                    <a:pt x="1113667" y="1281289"/>
                  </a:cubicBezTo>
                  <a:lnTo>
                    <a:pt x="86042" y="1281289"/>
                  </a:lnTo>
                  <a:cubicBezTo>
                    <a:pt x="38522" y="1281289"/>
                    <a:pt x="0" y="1242766"/>
                    <a:pt x="0" y="1195247"/>
                  </a:cubicBezTo>
                  <a:lnTo>
                    <a:pt x="0" y="86042"/>
                  </a:lnTo>
                  <a:cubicBezTo>
                    <a:pt x="0" y="38522"/>
                    <a:pt x="38522" y="0"/>
                    <a:pt x="86042" y="0"/>
                  </a:cubicBezTo>
                  <a:close/>
                </a:path>
              </a:pathLst>
            </a:custGeom>
            <a:solidFill>
              <a:srgbClr val="273156"/>
            </a:solidFill>
          </p:spPr>
        </p:sp>
        <p:sp>
          <p:nvSpPr>
            <p:cNvPr name="TextBox 38" id="38"/>
            <p:cNvSpPr txBox="true"/>
            <p:nvPr/>
          </p:nvSpPr>
          <p:spPr>
            <a:xfrm>
              <a:off x="0" y="-57150"/>
              <a:ext cx="1199709" cy="1338439"/>
            </a:xfrm>
            <a:prstGeom prst="rect">
              <a:avLst/>
            </a:prstGeom>
          </p:spPr>
          <p:txBody>
            <a:bodyPr anchor="ctr" rtlCol="false" tIns="50800" lIns="50800" bIns="50800" rIns="50800"/>
            <a:lstStyle/>
            <a:p>
              <a:pPr algn="ctr">
                <a:lnSpc>
                  <a:spcPts val="2239"/>
                </a:lnSpc>
              </a:pPr>
              <a:r>
                <a:rPr lang="en-US" sz="1399">
                  <a:solidFill>
                    <a:srgbClr val="FFFFFF"/>
                  </a:solidFill>
                  <a:latin typeface="Alata"/>
                  <a:ea typeface="Alata"/>
                  <a:cs typeface="Alata"/>
                  <a:sym typeface="Alata"/>
                </a:rPr>
                <a:t>TAHAPAN DAN KEGIATAN</a:t>
              </a:r>
            </a:p>
            <a:p>
              <a:pPr algn="l" marL="302259" indent="-151129" lvl="1">
                <a:lnSpc>
                  <a:spcPts val="2239"/>
                </a:lnSpc>
                <a:buFont typeface="Arial"/>
                <a:buChar char="•"/>
              </a:pPr>
              <a:r>
                <a:rPr lang="en-US" sz="1399">
                  <a:solidFill>
                    <a:srgbClr val="FFFFFF"/>
                  </a:solidFill>
                  <a:latin typeface="Alata"/>
                  <a:ea typeface="Alata"/>
                  <a:cs typeface="Alata"/>
                  <a:sym typeface="Alata"/>
                </a:rPr>
                <a:t>Pendataan instruktur penerbang Polri</a:t>
              </a:r>
            </a:p>
            <a:p>
              <a:pPr algn="l" marL="302259" indent="-151129" lvl="1">
                <a:lnSpc>
                  <a:spcPts val="2239"/>
                </a:lnSpc>
                <a:buFont typeface="Arial"/>
                <a:buChar char="•"/>
              </a:pPr>
              <a:r>
                <a:rPr lang="en-US" sz="1399">
                  <a:solidFill>
                    <a:srgbClr val="FFFFFF"/>
                  </a:solidFill>
                  <a:latin typeface="Alata"/>
                  <a:ea typeface="Alata"/>
                  <a:cs typeface="Alata"/>
                  <a:sym typeface="Alata"/>
                </a:rPr>
                <a:t>Sosialisasi kepada instruktur penerbang Polri</a:t>
              </a:r>
            </a:p>
            <a:p>
              <a:pPr algn="l" marL="302259" indent="-151129" lvl="1">
                <a:lnSpc>
                  <a:spcPts val="2239"/>
                </a:lnSpc>
                <a:buFont typeface="Arial"/>
                <a:buChar char="•"/>
              </a:pPr>
              <a:r>
                <a:rPr lang="en-US" sz="1399">
                  <a:solidFill>
                    <a:srgbClr val="FFFFFF"/>
                  </a:solidFill>
                  <a:latin typeface="Alata"/>
                  <a:ea typeface="Alata"/>
                  <a:cs typeface="Alata"/>
                  <a:sym typeface="Alata"/>
                </a:rPr>
                <a:t>Perlatihan peningkatan kemampuan dan kompetensi instruktur oleh lembaga pendidikan penerbangan</a:t>
              </a:r>
            </a:p>
          </p:txBody>
        </p:sp>
      </p:grpSp>
      <p:grpSp>
        <p:nvGrpSpPr>
          <p:cNvPr name="Group 39" id="39"/>
          <p:cNvGrpSpPr/>
          <p:nvPr/>
        </p:nvGrpSpPr>
        <p:grpSpPr>
          <a:xfrm rot="0">
            <a:off x="11949154" y="5440410"/>
            <a:ext cx="2776441" cy="2054225"/>
            <a:chOff x="0" y="0"/>
            <a:chExt cx="1233974" cy="912989"/>
          </a:xfrm>
        </p:grpSpPr>
        <p:sp>
          <p:nvSpPr>
            <p:cNvPr name="Freeform 40" id="40"/>
            <p:cNvSpPr/>
            <p:nvPr/>
          </p:nvSpPr>
          <p:spPr>
            <a:xfrm flipH="false" flipV="false" rot="0">
              <a:off x="0" y="0"/>
              <a:ext cx="1233974" cy="912989"/>
            </a:xfrm>
            <a:custGeom>
              <a:avLst/>
              <a:gdLst/>
              <a:ahLst/>
              <a:cxnLst/>
              <a:rect r="r" b="b" t="t" l="l"/>
              <a:pathLst>
                <a:path h="912989" w="1233974">
                  <a:moveTo>
                    <a:pt x="83653" y="0"/>
                  </a:moveTo>
                  <a:lnTo>
                    <a:pt x="1150321" y="0"/>
                  </a:lnTo>
                  <a:cubicBezTo>
                    <a:pt x="1172507" y="0"/>
                    <a:pt x="1193784" y="8813"/>
                    <a:pt x="1209472" y="24501"/>
                  </a:cubicBezTo>
                  <a:cubicBezTo>
                    <a:pt x="1225160" y="40189"/>
                    <a:pt x="1233974" y="61467"/>
                    <a:pt x="1233974" y="83653"/>
                  </a:cubicBezTo>
                  <a:lnTo>
                    <a:pt x="1233974" y="829336"/>
                  </a:lnTo>
                  <a:cubicBezTo>
                    <a:pt x="1233974" y="851522"/>
                    <a:pt x="1225160" y="872799"/>
                    <a:pt x="1209472" y="888487"/>
                  </a:cubicBezTo>
                  <a:cubicBezTo>
                    <a:pt x="1193784" y="904175"/>
                    <a:pt x="1172507" y="912989"/>
                    <a:pt x="1150321" y="912989"/>
                  </a:cubicBezTo>
                  <a:lnTo>
                    <a:pt x="83653" y="912989"/>
                  </a:lnTo>
                  <a:cubicBezTo>
                    <a:pt x="61467" y="912989"/>
                    <a:pt x="40189" y="904175"/>
                    <a:pt x="24501" y="888487"/>
                  </a:cubicBezTo>
                  <a:cubicBezTo>
                    <a:pt x="8813" y="872799"/>
                    <a:pt x="0" y="851522"/>
                    <a:pt x="0" y="829336"/>
                  </a:cubicBezTo>
                  <a:lnTo>
                    <a:pt x="0" y="83653"/>
                  </a:lnTo>
                  <a:cubicBezTo>
                    <a:pt x="0" y="61467"/>
                    <a:pt x="8813" y="40189"/>
                    <a:pt x="24501" y="24501"/>
                  </a:cubicBezTo>
                  <a:cubicBezTo>
                    <a:pt x="40189" y="8813"/>
                    <a:pt x="61467" y="0"/>
                    <a:pt x="83653" y="0"/>
                  </a:cubicBezTo>
                  <a:close/>
                </a:path>
              </a:pathLst>
            </a:custGeom>
            <a:solidFill>
              <a:srgbClr val="273156"/>
            </a:solidFill>
          </p:spPr>
        </p:sp>
        <p:sp>
          <p:nvSpPr>
            <p:cNvPr name="TextBox 41" id="41"/>
            <p:cNvSpPr txBox="true"/>
            <p:nvPr/>
          </p:nvSpPr>
          <p:spPr>
            <a:xfrm>
              <a:off x="0" y="-57150"/>
              <a:ext cx="1233974" cy="970139"/>
            </a:xfrm>
            <a:prstGeom prst="rect">
              <a:avLst/>
            </a:prstGeom>
          </p:spPr>
          <p:txBody>
            <a:bodyPr anchor="ctr" rtlCol="false" tIns="50800" lIns="50800" bIns="50800" rIns="50800"/>
            <a:lstStyle/>
            <a:p>
              <a:pPr algn="ctr">
                <a:lnSpc>
                  <a:spcPts val="2239"/>
                </a:lnSpc>
              </a:pPr>
              <a:r>
                <a:rPr lang="en-US" sz="1399">
                  <a:solidFill>
                    <a:srgbClr val="FFFFFF"/>
                  </a:solidFill>
                  <a:latin typeface="Alata"/>
                  <a:ea typeface="Alata"/>
                  <a:cs typeface="Alata"/>
                  <a:sym typeface="Alata"/>
                </a:rPr>
                <a:t>TAHAPAN DAN KEGIATAN</a:t>
              </a:r>
            </a:p>
            <a:p>
              <a:pPr algn="l" marL="302259" indent="-151129" lvl="1">
                <a:lnSpc>
                  <a:spcPts val="2239"/>
                </a:lnSpc>
                <a:buFont typeface="Arial"/>
                <a:buChar char="•"/>
              </a:pPr>
              <a:r>
                <a:rPr lang="en-US" sz="1399">
                  <a:solidFill>
                    <a:srgbClr val="FFFFFF"/>
                  </a:solidFill>
                  <a:latin typeface="Alata"/>
                  <a:ea typeface="Alata"/>
                  <a:cs typeface="Alata"/>
                  <a:sym typeface="Alata"/>
                </a:rPr>
                <a:t>Instruktur penerbang telah memiliki sertifikasi</a:t>
              </a:r>
            </a:p>
            <a:p>
              <a:pPr algn="l" marL="302259" indent="-151129" lvl="1">
                <a:lnSpc>
                  <a:spcPts val="2239"/>
                </a:lnSpc>
                <a:buFont typeface="Arial"/>
                <a:buChar char="•"/>
              </a:pPr>
              <a:r>
                <a:rPr lang="en-US" sz="1399">
                  <a:solidFill>
                    <a:srgbClr val="FFFFFF"/>
                  </a:solidFill>
                  <a:latin typeface="Alata"/>
                  <a:ea typeface="Alata"/>
                  <a:cs typeface="Alata"/>
                  <a:sym typeface="Alata"/>
                </a:rPr>
                <a:t>Seluruh instruktur penerbang Polri selesai melaksanakan pendidikan dan tersertifikasi sebagai instrutur</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3693" y="1556898"/>
            <a:ext cx="3166112" cy="4528377"/>
          </a:xfrm>
          <a:custGeom>
            <a:avLst/>
            <a:gdLst/>
            <a:ahLst/>
            <a:cxnLst/>
            <a:rect r="r" b="b" t="t" l="l"/>
            <a:pathLst>
              <a:path h="4528377" w="3166112">
                <a:moveTo>
                  <a:pt x="0" y="0"/>
                </a:moveTo>
                <a:lnTo>
                  <a:pt x="3166112" y="0"/>
                </a:lnTo>
                <a:lnTo>
                  <a:pt x="3166112" y="4528377"/>
                </a:lnTo>
                <a:lnTo>
                  <a:pt x="0" y="4528377"/>
                </a:lnTo>
                <a:lnTo>
                  <a:pt x="0" y="0"/>
                </a:lnTo>
                <a:close/>
              </a:path>
            </a:pathLst>
          </a:custGeom>
          <a:blipFill>
            <a:blip r:embed="rId4"/>
            <a:stretch>
              <a:fillRect l="-3906" t="0" r="0" b="0"/>
            </a:stretch>
          </a:blipFill>
          <a:ln w="38100" cap="sq">
            <a:solidFill>
              <a:srgbClr val="000000"/>
            </a:solidFill>
            <a:prstDash val="solid"/>
            <a:miter/>
          </a:ln>
        </p:spPr>
      </p:sp>
      <p:sp>
        <p:nvSpPr>
          <p:cNvPr name="Freeform 4" id="4"/>
          <p:cNvSpPr/>
          <p:nvPr/>
        </p:nvSpPr>
        <p:spPr>
          <a:xfrm flipH="false" flipV="false" rot="0">
            <a:off x="3512188" y="1556898"/>
            <a:ext cx="4161437" cy="4528377"/>
          </a:xfrm>
          <a:custGeom>
            <a:avLst/>
            <a:gdLst/>
            <a:ahLst/>
            <a:cxnLst/>
            <a:rect r="r" b="b" t="t" l="l"/>
            <a:pathLst>
              <a:path h="4528377" w="4161437">
                <a:moveTo>
                  <a:pt x="0" y="0"/>
                </a:moveTo>
                <a:lnTo>
                  <a:pt x="4161437" y="0"/>
                </a:lnTo>
                <a:lnTo>
                  <a:pt x="4161437" y="4528377"/>
                </a:lnTo>
                <a:lnTo>
                  <a:pt x="0" y="4528377"/>
                </a:lnTo>
                <a:lnTo>
                  <a:pt x="0" y="0"/>
                </a:lnTo>
                <a:close/>
              </a:path>
            </a:pathLst>
          </a:custGeom>
          <a:blipFill>
            <a:blip r:embed="rId5"/>
            <a:stretch>
              <a:fillRect l="0" t="0" r="0" b="-3425"/>
            </a:stretch>
          </a:blipFill>
          <a:ln w="38100" cap="sq">
            <a:solidFill>
              <a:srgbClr val="000000"/>
            </a:solidFill>
            <a:prstDash val="solid"/>
            <a:miter/>
          </a:ln>
        </p:spPr>
      </p:sp>
      <p:sp>
        <p:nvSpPr>
          <p:cNvPr name="Freeform 5" id="5"/>
          <p:cNvSpPr/>
          <p:nvPr/>
        </p:nvSpPr>
        <p:spPr>
          <a:xfrm flipH="false" flipV="false" rot="0">
            <a:off x="7891732" y="1556898"/>
            <a:ext cx="3536762" cy="4528377"/>
          </a:xfrm>
          <a:custGeom>
            <a:avLst/>
            <a:gdLst/>
            <a:ahLst/>
            <a:cxnLst/>
            <a:rect r="r" b="b" t="t" l="l"/>
            <a:pathLst>
              <a:path h="4528377" w="3536762">
                <a:moveTo>
                  <a:pt x="0" y="0"/>
                </a:moveTo>
                <a:lnTo>
                  <a:pt x="3536761" y="0"/>
                </a:lnTo>
                <a:lnTo>
                  <a:pt x="3536761" y="4528377"/>
                </a:lnTo>
                <a:lnTo>
                  <a:pt x="0" y="4528377"/>
                </a:lnTo>
                <a:lnTo>
                  <a:pt x="0" y="0"/>
                </a:lnTo>
                <a:close/>
              </a:path>
            </a:pathLst>
          </a:custGeom>
          <a:blipFill>
            <a:blip r:embed="rId6"/>
            <a:stretch>
              <a:fillRect l="0" t="0" r="0" b="0"/>
            </a:stretch>
          </a:blipFill>
          <a:ln w="38100" cap="sq">
            <a:solidFill>
              <a:srgbClr val="000000"/>
            </a:solidFill>
            <a:prstDash val="solid"/>
            <a:miter/>
          </a:ln>
        </p:spPr>
      </p:sp>
      <p:sp>
        <p:nvSpPr>
          <p:cNvPr name="Freeform 6" id="6"/>
          <p:cNvSpPr/>
          <p:nvPr/>
        </p:nvSpPr>
        <p:spPr>
          <a:xfrm flipH="false" flipV="false" rot="0">
            <a:off x="11647568" y="1556898"/>
            <a:ext cx="3220290" cy="4528377"/>
          </a:xfrm>
          <a:custGeom>
            <a:avLst/>
            <a:gdLst/>
            <a:ahLst/>
            <a:cxnLst/>
            <a:rect r="r" b="b" t="t" l="l"/>
            <a:pathLst>
              <a:path h="4528377" w="3220290">
                <a:moveTo>
                  <a:pt x="0" y="0"/>
                </a:moveTo>
                <a:lnTo>
                  <a:pt x="3220291" y="0"/>
                </a:lnTo>
                <a:lnTo>
                  <a:pt x="3220291" y="4528377"/>
                </a:lnTo>
                <a:lnTo>
                  <a:pt x="0" y="4528377"/>
                </a:lnTo>
                <a:lnTo>
                  <a:pt x="0" y="0"/>
                </a:lnTo>
                <a:close/>
              </a:path>
            </a:pathLst>
          </a:custGeom>
          <a:blipFill>
            <a:blip r:embed="rId7"/>
            <a:stretch>
              <a:fillRect l="0" t="0" r="0" b="0"/>
            </a:stretch>
          </a:blipFill>
          <a:ln w="38100" cap="sq">
            <a:solidFill>
              <a:srgbClr val="000000"/>
            </a:solidFill>
            <a:prstDash val="solid"/>
            <a:miter/>
          </a:ln>
        </p:spPr>
      </p:sp>
      <p:sp>
        <p:nvSpPr>
          <p:cNvPr name="Freeform 7" id="7"/>
          <p:cNvSpPr/>
          <p:nvPr/>
        </p:nvSpPr>
        <p:spPr>
          <a:xfrm flipH="false" flipV="false" rot="0">
            <a:off x="15086934" y="1556898"/>
            <a:ext cx="3037961" cy="4528377"/>
          </a:xfrm>
          <a:custGeom>
            <a:avLst/>
            <a:gdLst/>
            <a:ahLst/>
            <a:cxnLst/>
            <a:rect r="r" b="b" t="t" l="l"/>
            <a:pathLst>
              <a:path h="4528377" w="3037961">
                <a:moveTo>
                  <a:pt x="0" y="0"/>
                </a:moveTo>
                <a:lnTo>
                  <a:pt x="3037961" y="0"/>
                </a:lnTo>
                <a:lnTo>
                  <a:pt x="3037961" y="4528377"/>
                </a:lnTo>
                <a:lnTo>
                  <a:pt x="0" y="4528377"/>
                </a:lnTo>
                <a:lnTo>
                  <a:pt x="0" y="0"/>
                </a:lnTo>
                <a:close/>
              </a:path>
            </a:pathLst>
          </a:custGeom>
          <a:blipFill>
            <a:blip r:embed="rId8"/>
            <a:stretch>
              <a:fillRect l="0" t="0" r="-12893" b="0"/>
            </a:stretch>
          </a:blipFill>
          <a:ln w="38100" cap="sq">
            <a:solidFill>
              <a:srgbClr val="000000"/>
            </a:solidFill>
            <a:prstDash val="solid"/>
            <a:miter/>
          </a:ln>
        </p:spPr>
      </p:sp>
      <p:sp>
        <p:nvSpPr>
          <p:cNvPr name="Freeform 8" id="8"/>
          <p:cNvSpPr/>
          <p:nvPr/>
        </p:nvSpPr>
        <p:spPr>
          <a:xfrm flipH="false" flipV="false" rot="0">
            <a:off x="3050490" y="8028105"/>
            <a:ext cx="3205974" cy="1858463"/>
          </a:xfrm>
          <a:custGeom>
            <a:avLst/>
            <a:gdLst/>
            <a:ahLst/>
            <a:cxnLst/>
            <a:rect r="r" b="b" t="t" l="l"/>
            <a:pathLst>
              <a:path h="1858463" w="3205974">
                <a:moveTo>
                  <a:pt x="0" y="0"/>
                </a:moveTo>
                <a:lnTo>
                  <a:pt x="3205974" y="0"/>
                </a:lnTo>
                <a:lnTo>
                  <a:pt x="3205974" y="1858463"/>
                </a:lnTo>
                <a:lnTo>
                  <a:pt x="0" y="1858463"/>
                </a:lnTo>
                <a:lnTo>
                  <a:pt x="0" y="0"/>
                </a:lnTo>
                <a:close/>
              </a:path>
            </a:pathLst>
          </a:custGeom>
          <a:blipFill>
            <a:blip r:embed="rId9"/>
            <a:stretch>
              <a:fillRect l="0" t="0" r="0" b="0"/>
            </a:stretch>
          </a:blipFill>
          <a:ln w="38100" cap="sq">
            <a:solidFill>
              <a:srgbClr val="000000"/>
            </a:solidFill>
            <a:prstDash val="solid"/>
            <a:miter/>
          </a:ln>
        </p:spPr>
      </p:sp>
      <p:sp>
        <p:nvSpPr>
          <p:cNvPr name="Freeform 9" id="9"/>
          <p:cNvSpPr/>
          <p:nvPr/>
        </p:nvSpPr>
        <p:spPr>
          <a:xfrm flipH="false" flipV="false" rot="0">
            <a:off x="123693" y="5842071"/>
            <a:ext cx="3163923" cy="4044497"/>
          </a:xfrm>
          <a:custGeom>
            <a:avLst/>
            <a:gdLst/>
            <a:ahLst/>
            <a:cxnLst/>
            <a:rect r="r" b="b" t="t" l="l"/>
            <a:pathLst>
              <a:path h="4044497" w="3163923">
                <a:moveTo>
                  <a:pt x="0" y="0"/>
                </a:moveTo>
                <a:lnTo>
                  <a:pt x="3163923" y="0"/>
                </a:lnTo>
                <a:lnTo>
                  <a:pt x="3163923" y="4044497"/>
                </a:lnTo>
                <a:lnTo>
                  <a:pt x="0" y="4044497"/>
                </a:lnTo>
                <a:lnTo>
                  <a:pt x="0" y="0"/>
                </a:lnTo>
                <a:close/>
              </a:path>
            </a:pathLst>
          </a:custGeom>
          <a:blipFill>
            <a:blip r:embed="rId10"/>
            <a:stretch>
              <a:fillRect l="0" t="0" r="0" b="0"/>
            </a:stretch>
          </a:blipFill>
          <a:ln w="38100" cap="sq">
            <a:solidFill>
              <a:srgbClr val="000000"/>
            </a:solidFill>
            <a:prstDash val="solid"/>
            <a:miter/>
          </a:ln>
        </p:spPr>
      </p:sp>
      <p:sp>
        <p:nvSpPr>
          <p:cNvPr name="Freeform 10" id="10"/>
          <p:cNvSpPr/>
          <p:nvPr/>
        </p:nvSpPr>
        <p:spPr>
          <a:xfrm flipH="false" flipV="false" rot="0">
            <a:off x="6334183" y="5989482"/>
            <a:ext cx="2809817" cy="3897086"/>
          </a:xfrm>
          <a:custGeom>
            <a:avLst/>
            <a:gdLst/>
            <a:ahLst/>
            <a:cxnLst/>
            <a:rect r="r" b="b" t="t" l="l"/>
            <a:pathLst>
              <a:path h="3897086" w="2809817">
                <a:moveTo>
                  <a:pt x="0" y="0"/>
                </a:moveTo>
                <a:lnTo>
                  <a:pt x="2809817" y="0"/>
                </a:lnTo>
                <a:lnTo>
                  <a:pt x="2809817" y="3897086"/>
                </a:lnTo>
                <a:lnTo>
                  <a:pt x="0" y="3897086"/>
                </a:lnTo>
                <a:lnTo>
                  <a:pt x="0" y="0"/>
                </a:lnTo>
                <a:close/>
              </a:path>
            </a:pathLst>
          </a:custGeom>
          <a:blipFill>
            <a:blip r:embed="rId11"/>
            <a:stretch>
              <a:fillRect l="-18" t="0" r="-919" b="0"/>
            </a:stretch>
          </a:blipFill>
          <a:ln w="38100" cap="sq">
            <a:solidFill>
              <a:srgbClr val="000000"/>
            </a:solidFill>
            <a:prstDash val="solid"/>
            <a:miter/>
          </a:ln>
        </p:spPr>
      </p:sp>
      <p:sp>
        <p:nvSpPr>
          <p:cNvPr name="Freeform 11" id="11"/>
          <p:cNvSpPr/>
          <p:nvPr/>
        </p:nvSpPr>
        <p:spPr>
          <a:xfrm flipH="false" flipV="false" rot="0">
            <a:off x="12192000" y="8158545"/>
            <a:ext cx="2847521" cy="1728022"/>
          </a:xfrm>
          <a:custGeom>
            <a:avLst/>
            <a:gdLst/>
            <a:ahLst/>
            <a:cxnLst/>
            <a:rect r="r" b="b" t="t" l="l"/>
            <a:pathLst>
              <a:path h="1728022" w="2847521">
                <a:moveTo>
                  <a:pt x="0" y="0"/>
                </a:moveTo>
                <a:lnTo>
                  <a:pt x="2847521" y="0"/>
                </a:lnTo>
                <a:lnTo>
                  <a:pt x="2847521" y="1728023"/>
                </a:lnTo>
                <a:lnTo>
                  <a:pt x="0" y="1728023"/>
                </a:lnTo>
                <a:lnTo>
                  <a:pt x="0" y="0"/>
                </a:lnTo>
                <a:close/>
              </a:path>
            </a:pathLst>
          </a:custGeom>
          <a:blipFill>
            <a:blip r:embed="rId12"/>
            <a:stretch>
              <a:fillRect l="0" t="0" r="0" b="0"/>
            </a:stretch>
          </a:blipFill>
          <a:ln w="38100" cap="sq">
            <a:solidFill>
              <a:srgbClr val="000000"/>
            </a:solidFill>
            <a:prstDash val="solid"/>
            <a:miter/>
          </a:ln>
        </p:spPr>
      </p:sp>
      <p:sp>
        <p:nvSpPr>
          <p:cNvPr name="Freeform 12" id="12"/>
          <p:cNvSpPr/>
          <p:nvPr/>
        </p:nvSpPr>
        <p:spPr>
          <a:xfrm flipH="false" flipV="false" rot="0">
            <a:off x="9220200" y="5664811"/>
            <a:ext cx="3150849" cy="4221757"/>
          </a:xfrm>
          <a:custGeom>
            <a:avLst/>
            <a:gdLst/>
            <a:ahLst/>
            <a:cxnLst/>
            <a:rect r="r" b="b" t="t" l="l"/>
            <a:pathLst>
              <a:path h="4221757" w="3150849">
                <a:moveTo>
                  <a:pt x="0" y="0"/>
                </a:moveTo>
                <a:lnTo>
                  <a:pt x="3150849" y="0"/>
                </a:lnTo>
                <a:lnTo>
                  <a:pt x="3150849" y="4221757"/>
                </a:lnTo>
                <a:lnTo>
                  <a:pt x="0" y="4221757"/>
                </a:lnTo>
                <a:lnTo>
                  <a:pt x="0" y="0"/>
                </a:lnTo>
                <a:close/>
              </a:path>
            </a:pathLst>
          </a:custGeom>
          <a:blipFill>
            <a:blip r:embed="rId13"/>
            <a:stretch>
              <a:fillRect l="0" t="0" r="0" b="0"/>
            </a:stretch>
          </a:blipFill>
          <a:ln w="38100" cap="sq">
            <a:solidFill>
              <a:srgbClr val="000000"/>
            </a:solidFill>
            <a:prstDash val="solid"/>
            <a:miter/>
          </a:ln>
        </p:spPr>
      </p:sp>
      <p:sp>
        <p:nvSpPr>
          <p:cNvPr name="TextBox 13" id="13"/>
          <p:cNvSpPr txBox="true"/>
          <p:nvPr/>
        </p:nvSpPr>
        <p:spPr>
          <a:xfrm rot="0">
            <a:off x="348389" y="631541"/>
            <a:ext cx="9029700" cy="1032443"/>
          </a:xfrm>
          <a:prstGeom prst="rect">
            <a:avLst/>
          </a:prstGeom>
        </p:spPr>
        <p:txBody>
          <a:bodyPr anchor="t" rtlCol="false" tIns="0" lIns="0" bIns="0" rIns="0">
            <a:spAutoFit/>
          </a:bodyPr>
          <a:lstStyle/>
          <a:p>
            <a:pPr algn="ctr" marL="0" indent="0" lvl="0">
              <a:lnSpc>
                <a:spcPts val="7513"/>
              </a:lnSpc>
              <a:spcBef>
                <a:spcPct val="0"/>
              </a:spcBef>
            </a:pPr>
            <a:r>
              <a:rPr lang="en-US" b="true" sz="8348" spc="-208">
                <a:solidFill>
                  <a:srgbClr val="1E2B41"/>
                </a:solidFill>
                <a:latin typeface="HK Grotesk Bold"/>
                <a:ea typeface="HK Grotesk Bold"/>
                <a:cs typeface="HK Grotesk Bold"/>
                <a:sym typeface="HK Grotesk Bold"/>
              </a:rPr>
              <a:t>SOP &amp; KURIKULUM</a:t>
            </a:r>
          </a:p>
        </p:txBody>
      </p:sp>
      <p:sp>
        <p:nvSpPr>
          <p:cNvPr name="Freeform 14" id="14"/>
          <p:cNvSpPr/>
          <p:nvPr/>
        </p:nvSpPr>
        <p:spPr>
          <a:xfrm flipH="false" flipV="false" rot="0">
            <a:off x="15115721" y="6409900"/>
            <a:ext cx="3108570" cy="3476668"/>
          </a:xfrm>
          <a:custGeom>
            <a:avLst/>
            <a:gdLst/>
            <a:ahLst/>
            <a:cxnLst/>
            <a:rect r="r" b="b" t="t" l="l"/>
            <a:pathLst>
              <a:path h="3476668" w="3108570">
                <a:moveTo>
                  <a:pt x="0" y="0"/>
                </a:moveTo>
                <a:lnTo>
                  <a:pt x="3108570" y="0"/>
                </a:lnTo>
                <a:lnTo>
                  <a:pt x="3108570" y="3476668"/>
                </a:lnTo>
                <a:lnTo>
                  <a:pt x="0" y="3476668"/>
                </a:lnTo>
                <a:lnTo>
                  <a:pt x="0" y="0"/>
                </a:lnTo>
                <a:close/>
              </a:path>
            </a:pathLst>
          </a:custGeom>
          <a:blipFill>
            <a:blip r:embed="rId14"/>
            <a:stretch>
              <a:fillRect l="-24560" t="0" r="-24560" b="0"/>
            </a:stretch>
          </a:blipFill>
          <a:ln w="38100" cap="sq">
            <a:solidFill>
              <a:srgbClr val="000000"/>
            </a:solidFill>
            <a:prstDash val="solid"/>
            <a:miter/>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1662628"/>
            <a:ext cx="2234386" cy="5391441"/>
          </a:xfrm>
          <a:custGeom>
            <a:avLst/>
            <a:gdLst/>
            <a:ahLst/>
            <a:cxnLst/>
            <a:rect r="r" b="b" t="t" l="l"/>
            <a:pathLst>
              <a:path h="5391441" w="2234386">
                <a:moveTo>
                  <a:pt x="0" y="0"/>
                </a:moveTo>
                <a:lnTo>
                  <a:pt x="2234386" y="0"/>
                </a:lnTo>
                <a:lnTo>
                  <a:pt x="2234386" y="5391441"/>
                </a:lnTo>
                <a:lnTo>
                  <a:pt x="0" y="5391441"/>
                </a:lnTo>
                <a:lnTo>
                  <a:pt x="0" y="0"/>
                </a:lnTo>
                <a:close/>
              </a:path>
            </a:pathLst>
          </a:custGeom>
          <a:blipFill>
            <a:blip r:embed="rId4"/>
            <a:stretch>
              <a:fillRect l="-2012" t="0" r="-2012" b="0"/>
            </a:stretch>
          </a:blipFill>
          <a:ln w="38100" cap="sq">
            <a:solidFill>
              <a:srgbClr val="000000"/>
            </a:solidFill>
            <a:prstDash val="solid"/>
            <a:miter/>
          </a:ln>
        </p:spPr>
      </p:sp>
      <p:sp>
        <p:nvSpPr>
          <p:cNvPr name="Freeform 4" id="4"/>
          <p:cNvSpPr/>
          <p:nvPr/>
        </p:nvSpPr>
        <p:spPr>
          <a:xfrm flipH="false" flipV="false" rot="0">
            <a:off x="3355016" y="4960820"/>
            <a:ext cx="2602946" cy="2093249"/>
          </a:xfrm>
          <a:custGeom>
            <a:avLst/>
            <a:gdLst/>
            <a:ahLst/>
            <a:cxnLst/>
            <a:rect r="r" b="b" t="t" l="l"/>
            <a:pathLst>
              <a:path h="2093249" w="2602946">
                <a:moveTo>
                  <a:pt x="0" y="0"/>
                </a:moveTo>
                <a:lnTo>
                  <a:pt x="2602946" y="0"/>
                </a:lnTo>
                <a:lnTo>
                  <a:pt x="2602946" y="2093249"/>
                </a:lnTo>
                <a:lnTo>
                  <a:pt x="0" y="2093249"/>
                </a:lnTo>
                <a:lnTo>
                  <a:pt x="0" y="0"/>
                </a:lnTo>
                <a:close/>
              </a:path>
            </a:pathLst>
          </a:custGeom>
          <a:blipFill>
            <a:blip r:embed="rId5"/>
            <a:stretch>
              <a:fillRect l="-1786" t="-8265" r="-3185" b="-26101"/>
            </a:stretch>
          </a:blipFill>
          <a:ln w="38100" cap="sq">
            <a:solidFill>
              <a:srgbClr val="000000"/>
            </a:solidFill>
            <a:prstDash val="solid"/>
            <a:miter/>
          </a:ln>
        </p:spPr>
      </p:sp>
      <p:sp>
        <p:nvSpPr>
          <p:cNvPr name="Freeform 5" id="5"/>
          <p:cNvSpPr/>
          <p:nvPr/>
        </p:nvSpPr>
        <p:spPr>
          <a:xfrm flipH="false" flipV="false" rot="0">
            <a:off x="3355016" y="1662628"/>
            <a:ext cx="2602946" cy="3416597"/>
          </a:xfrm>
          <a:custGeom>
            <a:avLst/>
            <a:gdLst/>
            <a:ahLst/>
            <a:cxnLst/>
            <a:rect r="r" b="b" t="t" l="l"/>
            <a:pathLst>
              <a:path h="3416597" w="2602946">
                <a:moveTo>
                  <a:pt x="0" y="0"/>
                </a:moveTo>
                <a:lnTo>
                  <a:pt x="2602946" y="0"/>
                </a:lnTo>
                <a:lnTo>
                  <a:pt x="2602946" y="3416597"/>
                </a:lnTo>
                <a:lnTo>
                  <a:pt x="0" y="3416597"/>
                </a:lnTo>
                <a:lnTo>
                  <a:pt x="0" y="0"/>
                </a:lnTo>
                <a:close/>
              </a:path>
            </a:pathLst>
          </a:custGeom>
          <a:blipFill>
            <a:blip r:embed="rId6"/>
            <a:stretch>
              <a:fillRect l="0" t="0" r="0" b="0"/>
            </a:stretch>
          </a:blipFill>
          <a:ln w="38100" cap="sq">
            <a:solidFill>
              <a:srgbClr val="000000"/>
            </a:solidFill>
            <a:prstDash val="solid"/>
            <a:miter/>
          </a:ln>
        </p:spPr>
      </p:sp>
      <p:sp>
        <p:nvSpPr>
          <p:cNvPr name="Freeform 6" id="6"/>
          <p:cNvSpPr/>
          <p:nvPr/>
        </p:nvSpPr>
        <p:spPr>
          <a:xfrm flipH="false" flipV="false" rot="0">
            <a:off x="6052190" y="1662628"/>
            <a:ext cx="2875383" cy="4291327"/>
          </a:xfrm>
          <a:custGeom>
            <a:avLst/>
            <a:gdLst/>
            <a:ahLst/>
            <a:cxnLst/>
            <a:rect r="r" b="b" t="t" l="l"/>
            <a:pathLst>
              <a:path h="4291327" w="2875383">
                <a:moveTo>
                  <a:pt x="0" y="0"/>
                </a:moveTo>
                <a:lnTo>
                  <a:pt x="2875383" y="0"/>
                </a:lnTo>
                <a:lnTo>
                  <a:pt x="2875383" y="4291327"/>
                </a:lnTo>
                <a:lnTo>
                  <a:pt x="0" y="4291327"/>
                </a:lnTo>
                <a:lnTo>
                  <a:pt x="0" y="0"/>
                </a:lnTo>
                <a:close/>
              </a:path>
            </a:pathLst>
          </a:custGeom>
          <a:blipFill>
            <a:blip r:embed="rId7"/>
            <a:stretch>
              <a:fillRect l="0" t="0" r="0" b="0"/>
            </a:stretch>
          </a:blipFill>
          <a:ln w="38100" cap="sq">
            <a:solidFill>
              <a:srgbClr val="000000"/>
            </a:solidFill>
            <a:prstDash val="solid"/>
            <a:miter/>
          </a:ln>
        </p:spPr>
      </p:sp>
      <p:sp>
        <p:nvSpPr>
          <p:cNvPr name="Freeform 7" id="7"/>
          <p:cNvSpPr/>
          <p:nvPr/>
        </p:nvSpPr>
        <p:spPr>
          <a:xfrm flipH="false" flipV="false" rot="0">
            <a:off x="6052190" y="5375273"/>
            <a:ext cx="2875383" cy="1678796"/>
          </a:xfrm>
          <a:custGeom>
            <a:avLst/>
            <a:gdLst/>
            <a:ahLst/>
            <a:cxnLst/>
            <a:rect r="r" b="b" t="t" l="l"/>
            <a:pathLst>
              <a:path h="1678796" w="2875383">
                <a:moveTo>
                  <a:pt x="0" y="0"/>
                </a:moveTo>
                <a:lnTo>
                  <a:pt x="2875383" y="0"/>
                </a:lnTo>
                <a:lnTo>
                  <a:pt x="2875383" y="1678796"/>
                </a:lnTo>
                <a:lnTo>
                  <a:pt x="0" y="1678796"/>
                </a:lnTo>
                <a:lnTo>
                  <a:pt x="0" y="0"/>
                </a:lnTo>
                <a:close/>
              </a:path>
            </a:pathLst>
          </a:custGeom>
          <a:blipFill>
            <a:blip r:embed="rId8"/>
            <a:stretch>
              <a:fillRect l="-4125" t="0" r="-2269" b="0"/>
            </a:stretch>
          </a:blipFill>
          <a:ln w="38100" cap="sq">
            <a:solidFill>
              <a:srgbClr val="000000"/>
            </a:solidFill>
            <a:prstDash val="solid"/>
            <a:miter/>
          </a:ln>
        </p:spPr>
      </p:sp>
      <p:sp>
        <p:nvSpPr>
          <p:cNvPr name="Freeform 8" id="8"/>
          <p:cNvSpPr/>
          <p:nvPr/>
        </p:nvSpPr>
        <p:spPr>
          <a:xfrm flipH="false" flipV="false" rot="0">
            <a:off x="8927573" y="1662628"/>
            <a:ext cx="3774461" cy="5391441"/>
          </a:xfrm>
          <a:custGeom>
            <a:avLst/>
            <a:gdLst/>
            <a:ahLst/>
            <a:cxnLst/>
            <a:rect r="r" b="b" t="t" l="l"/>
            <a:pathLst>
              <a:path h="5391441" w="3774461">
                <a:moveTo>
                  <a:pt x="0" y="0"/>
                </a:moveTo>
                <a:lnTo>
                  <a:pt x="3774461" y="0"/>
                </a:lnTo>
                <a:lnTo>
                  <a:pt x="3774461" y="5391441"/>
                </a:lnTo>
                <a:lnTo>
                  <a:pt x="0" y="5391441"/>
                </a:lnTo>
                <a:lnTo>
                  <a:pt x="0" y="0"/>
                </a:lnTo>
                <a:close/>
              </a:path>
            </a:pathLst>
          </a:custGeom>
          <a:blipFill>
            <a:blip r:embed="rId9"/>
            <a:stretch>
              <a:fillRect l="-2811" t="0" r="-2811" b="0"/>
            </a:stretch>
          </a:blipFill>
          <a:ln w="38100" cap="sq">
            <a:solidFill>
              <a:srgbClr val="000000"/>
            </a:solidFill>
            <a:prstDash val="solid"/>
            <a:miter/>
          </a:ln>
        </p:spPr>
      </p:sp>
      <p:sp>
        <p:nvSpPr>
          <p:cNvPr name="TextBox 9" id="9"/>
          <p:cNvSpPr txBox="true"/>
          <p:nvPr/>
        </p:nvSpPr>
        <p:spPr>
          <a:xfrm rot="0">
            <a:off x="732355" y="738702"/>
            <a:ext cx="16390437" cy="628650"/>
          </a:xfrm>
          <a:prstGeom prst="rect">
            <a:avLst/>
          </a:prstGeom>
        </p:spPr>
        <p:txBody>
          <a:bodyPr anchor="t" rtlCol="false" tIns="0" lIns="0" bIns="0" rIns="0">
            <a:spAutoFit/>
          </a:bodyPr>
          <a:lstStyle/>
          <a:p>
            <a:pPr algn="l" marL="0" indent="0" lvl="0">
              <a:lnSpc>
                <a:spcPts val="4500"/>
              </a:lnSpc>
              <a:spcBef>
                <a:spcPct val="0"/>
              </a:spcBef>
            </a:pPr>
            <a:r>
              <a:rPr lang="en-US" b="true" sz="5000" spc="-125">
                <a:solidFill>
                  <a:srgbClr val="1E2B41"/>
                </a:solidFill>
                <a:latin typeface="HK Grotesk Bold"/>
                <a:ea typeface="HK Grotesk Bold"/>
                <a:cs typeface="HK Grotesk Bold"/>
                <a:sym typeface="HK Grotesk Bold"/>
              </a:rPr>
              <a:t>PenyusunanMoU Kepolisian dengan Kemenhub </a:t>
            </a:r>
          </a:p>
        </p:txBody>
      </p:sp>
      <p:sp>
        <p:nvSpPr>
          <p:cNvPr name="Freeform 10" id="10"/>
          <p:cNvSpPr/>
          <p:nvPr/>
        </p:nvSpPr>
        <p:spPr>
          <a:xfrm flipH="false" flipV="false" rot="0">
            <a:off x="8927573" y="7054069"/>
            <a:ext cx="3774461" cy="2787707"/>
          </a:xfrm>
          <a:custGeom>
            <a:avLst/>
            <a:gdLst/>
            <a:ahLst/>
            <a:cxnLst/>
            <a:rect r="r" b="b" t="t" l="l"/>
            <a:pathLst>
              <a:path h="2787707" w="3774461">
                <a:moveTo>
                  <a:pt x="0" y="0"/>
                </a:moveTo>
                <a:lnTo>
                  <a:pt x="3774461" y="0"/>
                </a:lnTo>
                <a:lnTo>
                  <a:pt x="3774461" y="2787707"/>
                </a:lnTo>
                <a:lnTo>
                  <a:pt x="0" y="2787707"/>
                </a:lnTo>
                <a:lnTo>
                  <a:pt x="0" y="0"/>
                </a:lnTo>
                <a:close/>
              </a:path>
            </a:pathLst>
          </a:custGeom>
          <a:blipFill>
            <a:blip r:embed="rId10"/>
            <a:stretch>
              <a:fillRect l="-1094" t="-1267" r="0" b="-1267"/>
            </a:stretch>
          </a:blipFill>
          <a:ln w="38100" cap="sq">
            <a:solidFill>
              <a:srgbClr val="000000"/>
            </a:solidFill>
            <a:prstDash val="solid"/>
            <a:miter/>
          </a:ln>
        </p:spPr>
      </p:sp>
      <p:sp>
        <p:nvSpPr>
          <p:cNvPr name="Freeform 11" id="11"/>
          <p:cNvSpPr/>
          <p:nvPr/>
        </p:nvSpPr>
        <p:spPr>
          <a:xfrm flipH="false" flipV="false" rot="0">
            <a:off x="12797284" y="1662628"/>
            <a:ext cx="4680719" cy="8395894"/>
          </a:xfrm>
          <a:custGeom>
            <a:avLst/>
            <a:gdLst/>
            <a:ahLst/>
            <a:cxnLst/>
            <a:rect r="r" b="b" t="t" l="l"/>
            <a:pathLst>
              <a:path h="8395894" w="4680719">
                <a:moveTo>
                  <a:pt x="0" y="0"/>
                </a:moveTo>
                <a:lnTo>
                  <a:pt x="4680720" y="0"/>
                </a:lnTo>
                <a:lnTo>
                  <a:pt x="4680720" y="8395893"/>
                </a:lnTo>
                <a:lnTo>
                  <a:pt x="0" y="8395893"/>
                </a:lnTo>
                <a:lnTo>
                  <a:pt x="0" y="0"/>
                </a:lnTo>
                <a:close/>
              </a:path>
            </a:pathLst>
          </a:custGeom>
          <a:blipFill>
            <a:blip r:embed="rId11"/>
            <a:stretch>
              <a:fillRect l="-61890" t="0" r="-77562" b="0"/>
            </a:stretch>
          </a:blipFill>
          <a:ln w="38100" cap="sq">
            <a:solidFill>
              <a:srgbClr val="000000"/>
            </a:solidFill>
            <a:prstDash val="solid"/>
            <a:miter/>
          </a:ln>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052828" y="1400554"/>
            <a:ext cx="6182343" cy="8535943"/>
          </a:xfrm>
          <a:custGeom>
            <a:avLst/>
            <a:gdLst/>
            <a:ahLst/>
            <a:cxnLst/>
            <a:rect r="r" b="b" t="t" l="l"/>
            <a:pathLst>
              <a:path h="8535943" w="6182343">
                <a:moveTo>
                  <a:pt x="0" y="0"/>
                </a:moveTo>
                <a:lnTo>
                  <a:pt x="6182344" y="0"/>
                </a:lnTo>
                <a:lnTo>
                  <a:pt x="6182344" y="8535944"/>
                </a:lnTo>
                <a:lnTo>
                  <a:pt x="0" y="8535944"/>
                </a:lnTo>
                <a:lnTo>
                  <a:pt x="0" y="0"/>
                </a:lnTo>
                <a:close/>
              </a:path>
            </a:pathLst>
          </a:custGeom>
          <a:blipFill>
            <a:blip r:embed="rId4"/>
            <a:stretch>
              <a:fillRect l="-709" t="0" r="-709" b="0"/>
            </a:stretch>
          </a:blipFill>
          <a:ln w="38100" cap="sq">
            <a:solidFill>
              <a:srgbClr val="000000"/>
            </a:solidFill>
            <a:prstDash val="solid"/>
            <a:miter/>
          </a:ln>
        </p:spPr>
      </p:sp>
      <p:sp>
        <p:nvSpPr>
          <p:cNvPr name="TextBox 4" id="4"/>
          <p:cNvSpPr txBox="true"/>
          <p:nvPr/>
        </p:nvSpPr>
        <p:spPr>
          <a:xfrm rot="0">
            <a:off x="1028700" y="575747"/>
            <a:ext cx="16581063" cy="824807"/>
          </a:xfrm>
          <a:prstGeom prst="rect">
            <a:avLst/>
          </a:prstGeom>
        </p:spPr>
        <p:txBody>
          <a:bodyPr anchor="t" rtlCol="false" tIns="0" lIns="0" bIns="0" rIns="0">
            <a:spAutoFit/>
          </a:bodyPr>
          <a:lstStyle/>
          <a:p>
            <a:pPr algn="l" marL="0" indent="0" lvl="0">
              <a:lnSpc>
                <a:spcPts val="5983"/>
              </a:lnSpc>
              <a:spcBef>
                <a:spcPct val="0"/>
              </a:spcBef>
            </a:pPr>
            <a:r>
              <a:rPr lang="en-US" b="true" sz="6648" spc="-166">
                <a:solidFill>
                  <a:srgbClr val="1E2B41"/>
                </a:solidFill>
                <a:latin typeface="HK Grotesk Bold"/>
                <a:ea typeface="HK Grotesk Bold"/>
                <a:cs typeface="HK Grotesk Bold"/>
                <a:sym typeface="HK Grotesk Bold"/>
              </a:rPr>
              <a:t>Permohonan Verifikasi dan Sinkronisasi  MoU</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456142" y="3161223"/>
            <a:ext cx="2864244" cy="6288629"/>
          </a:xfrm>
          <a:custGeom>
            <a:avLst/>
            <a:gdLst/>
            <a:ahLst/>
            <a:cxnLst/>
            <a:rect r="r" b="b" t="t" l="l"/>
            <a:pathLst>
              <a:path h="6288629" w="2864244">
                <a:moveTo>
                  <a:pt x="0" y="0"/>
                </a:moveTo>
                <a:lnTo>
                  <a:pt x="2864244" y="0"/>
                </a:lnTo>
                <a:lnTo>
                  <a:pt x="2864244" y="6288629"/>
                </a:lnTo>
                <a:lnTo>
                  <a:pt x="0" y="6288629"/>
                </a:lnTo>
                <a:lnTo>
                  <a:pt x="0" y="0"/>
                </a:lnTo>
                <a:close/>
              </a:path>
            </a:pathLst>
          </a:custGeom>
          <a:blipFill>
            <a:blip r:embed="rId4"/>
            <a:stretch>
              <a:fillRect l="0" t="0" r="0" b="-889"/>
            </a:stretch>
          </a:blipFill>
          <a:ln w="38100" cap="sq">
            <a:solidFill>
              <a:srgbClr val="000000"/>
            </a:solidFill>
            <a:prstDash val="solid"/>
            <a:miter/>
          </a:ln>
        </p:spPr>
      </p:sp>
      <p:sp>
        <p:nvSpPr>
          <p:cNvPr name="Freeform 4" id="4"/>
          <p:cNvSpPr/>
          <p:nvPr/>
        </p:nvSpPr>
        <p:spPr>
          <a:xfrm flipH="false" flipV="false" rot="0">
            <a:off x="4486280" y="3161223"/>
            <a:ext cx="2863719" cy="6288629"/>
          </a:xfrm>
          <a:custGeom>
            <a:avLst/>
            <a:gdLst/>
            <a:ahLst/>
            <a:cxnLst/>
            <a:rect r="r" b="b" t="t" l="l"/>
            <a:pathLst>
              <a:path h="6288629" w="2863719">
                <a:moveTo>
                  <a:pt x="0" y="0"/>
                </a:moveTo>
                <a:lnTo>
                  <a:pt x="2863719" y="0"/>
                </a:lnTo>
                <a:lnTo>
                  <a:pt x="2863719" y="6288629"/>
                </a:lnTo>
                <a:lnTo>
                  <a:pt x="0" y="6288629"/>
                </a:lnTo>
                <a:lnTo>
                  <a:pt x="0" y="0"/>
                </a:lnTo>
                <a:close/>
              </a:path>
            </a:pathLst>
          </a:custGeom>
          <a:blipFill>
            <a:blip r:embed="rId5"/>
            <a:stretch>
              <a:fillRect l="0" t="0" r="0" b="0"/>
            </a:stretch>
          </a:blipFill>
          <a:ln w="38100" cap="sq">
            <a:solidFill>
              <a:srgbClr val="000000"/>
            </a:solidFill>
            <a:prstDash val="solid"/>
            <a:miter/>
          </a:ln>
        </p:spPr>
      </p:sp>
      <p:sp>
        <p:nvSpPr>
          <p:cNvPr name="Freeform 5" id="5"/>
          <p:cNvSpPr/>
          <p:nvPr/>
        </p:nvSpPr>
        <p:spPr>
          <a:xfrm flipH="false" flipV="false" rot="0">
            <a:off x="7511924" y="3161223"/>
            <a:ext cx="4646540" cy="6288629"/>
          </a:xfrm>
          <a:custGeom>
            <a:avLst/>
            <a:gdLst/>
            <a:ahLst/>
            <a:cxnLst/>
            <a:rect r="r" b="b" t="t" l="l"/>
            <a:pathLst>
              <a:path h="6288629" w="4646540">
                <a:moveTo>
                  <a:pt x="0" y="0"/>
                </a:moveTo>
                <a:lnTo>
                  <a:pt x="4646540" y="0"/>
                </a:lnTo>
                <a:lnTo>
                  <a:pt x="4646540" y="6288629"/>
                </a:lnTo>
                <a:lnTo>
                  <a:pt x="0" y="6288629"/>
                </a:lnTo>
                <a:lnTo>
                  <a:pt x="0" y="0"/>
                </a:lnTo>
                <a:close/>
              </a:path>
            </a:pathLst>
          </a:custGeom>
          <a:blipFill>
            <a:blip r:embed="rId6"/>
            <a:stretch>
              <a:fillRect l="-1798" t="0" r="-1798" b="0"/>
            </a:stretch>
          </a:blipFill>
          <a:ln w="38100" cap="sq">
            <a:solidFill>
              <a:srgbClr val="000000"/>
            </a:solidFill>
            <a:prstDash val="solid"/>
            <a:miter/>
          </a:ln>
        </p:spPr>
      </p:sp>
      <p:sp>
        <p:nvSpPr>
          <p:cNvPr name="Freeform 6" id="6"/>
          <p:cNvSpPr/>
          <p:nvPr/>
        </p:nvSpPr>
        <p:spPr>
          <a:xfrm flipH="false" flipV="false" rot="0">
            <a:off x="12274674" y="3161223"/>
            <a:ext cx="4557184" cy="6288629"/>
          </a:xfrm>
          <a:custGeom>
            <a:avLst/>
            <a:gdLst/>
            <a:ahLst/>
            <a:cxnLst/>
            <a:rect r="r" b="b" t="t" l="l"/>
            <a:pathLst>
              <a:path h="6288629" w="4557184">
                <a:moveTo>
                  <a:pt x="0" y="0"/>
                </a:moveTo>
                <a:lnTo>
                  <a:pt x="4557184" y="0"/>
                </a:lnTo>
                <a:lnTo>
                  <a:pt x="4557184" y="6288629"/>
                </a:lnTo>
                <a:lnTo>
                  <a:pt x="0" y="6288629"/>
                </a:lnTo>
                <a:lnTo>
                  <a:pt x="0" y="0"/>
                </a:lnTo>
                <a:close/>
              </a:path>
            </a:pathLst>
          </a:custGeom>
          <a:blipFill>
            <a:blip r:embed="rId7"/>
            <a:stretch>
              <a:fillRect l="-821" t="-1197" r="-821" b="0"/>
            </a:stretch>
          </a:blipFill>
          <a:ln w="38100" cap="sq">
            <a:solidFill>
              <a:srgbClr val="000000"/>
            </a:solidFill>
            <a:prstDash val="solid"/>
            <a:miter/>
          </a:ln>
        </p:spPr>
      </p:sp>
      <p:sp>
        <p:nvSpPr>
          <p:cNvPr name="TextBox 7" id="7"/>
          <p:cNvSpPr txBox="true"/>
          <p:nvPr/>
        </p:nvSpPr>
        <p:spPr>
          <a:xfrm rot="0">
            <a:off x="678237" y="604322"/>
            <a:ext cx="16581063" cy="1790700"/>
          </a:xfrm>
          <a:prstGeom prst="rect">
            <a:avLst/>
          </a:prstGeom>
        </p:spPr>
        <p:txBody>
          <a:bodyPr anchor="t" rtlCol="false" tIns="0" lIns="0" bIns="0" rIns="0">
            <a:spAutoFit/>
          </a:bodyPr>
          <a:lstStyle/>
          <a:p>
            <a:pPr algn="ctr" marL="0" indent="0" lvl="0">
              <a:lnSpc>
                <a:spcPts val="6750"/>
              </a:lnSpc>
              <a:spcBef>
                <a:spcPct val="0"/>
              </a:spcBef>
            </a:pPr>
            <a:r>
              <a:rPr lang="en-US" b="true" sz="7500" spc="-187">
                <a:solidFill>
                  <a:srgbClr val="1E2B41"/>
                </a:solidFill>
                <a:latin typeface="HK Grotesk Bold"/>
                <a:ea typeface="HK Grotesk Bold"/>
                <a:cs typeface="HK Grotesk Bold"/>
                <a:sym typeface="HK Grotesk Bold"/>
              </a:rPr>
              <a:t>PERJANJIAN KERJA SAMA DENGAN PPI CURUG</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2779145"/>
            <a:ext cx="3866518" cy="5751075"/>
          </a:xfrm>
          <a:custGeom>
            <a:avLst/>
            <a:gdLst/>
            <a:ahLst/>
            <a:cxnLst/>
            <a:rect r="r" b="b" t="t" l="l"/>
            <a:pathLst>
              <a:path h="5751075" w="3866518">
                <a:moveTo>
                  <a:pt x="0" y="0"/>
                </a:moveTo>
                <a:lnTo>
                  <a:pt x="3866518" y="0"/>
                </a:lnTo>
                <a:lnTo>
                  <a:pt x="3866518" y="5751075"/>
                </a:lnTo>
                <a:lnTo>
                  <a:pt x="0" y="5751075"/>
                </a:lnTo>
                <a:lnTo>
                  <a:pt x="0" y="0"/>
                </a:lnTo>
                <a:close/>
              </a:path>
            </a:pathLst>
          </a:custGeom>
          <a:blipFill>
            <a:blip r:embed="rId4"/>
            <a:stretch>
              <a:fillRect l="-5980" t="0" r="-5980" b="0"/>
            </a:stretch>
          </a:blipFill>
          <a:ln w="38100" cap="sq">
            <a:solidFill>
              <a:srgbClr val="000000"/>
            </a:solidFill>
            <a:prstDash val="solid"/>
            <a:miter/>
          </a:ln>
        </p:spPr>
      </p:sp>
      <p:sp>
        <p:nvSpPr>
          <p:cNvPr name="Freeform 4" id="4"/>
          <p:cNvSpPr/>
          <p:nvPr/>
        </p:nvSpPr>
        <p:spPr>
          <a:xfrm flipH="false" flipV="false" rot="0">
            <a:off x="4845165" y="2779145"/>
            <a:ext cx="3985203" cy="5751075"/>
          </a:xfrm>
          <a:custGeom>
            <a:avLst/>
            <a:gdLst/>
            <a:ahLst/>
            <a:cxnLst/>
            <a:rect r="r" b="b" t="t" l="l"/>
            <a:pathLst>
              <a:path h="5751075" w="3985203">
                <a:moveTo>
                  <a:pt x="0" y="0"/>
                </a:moveTo>
                <a:lnTo>
                  <a:pt x="3985203" y="0"/>
                </a:lnTo>
                <a:lnTo>
                  <a:pt x="3985203" y="5751075"/>
                </a:lnTo>
                <a:lnTo>
                  <a:pt x="0" y="5751075"/>
                </a:lnTo>
                <a:lnTo>
                  <a:pt x="0" y="0"/>
                </a:lnTo>
                <a:close/>
              </a:path>
            </a:pathLst>
          </a:custGeom>
          <a:blipFill>
            <a:blip r:embed="rId5"/>
            <a:stretch>
              <a:fillRect l="-599" t="0" r="-599" b="0"/>
            </a:stretch>
          </a:blipFill>
          <a:ln w="38100" cap="sq">
            <a:solidFill>
              <a:srgbClr val="000000"/>
            </a:solidFill>
            <a:prstDash val="solid"/>
            <a:miter/>
          </a:ln>
        </p:spPr>
      </p:sp>
      <p:sp>
        <p:nvSpPr>
          <p:cNvPr name="Freeform 5" id="5"/>
          <p:cNvSpPr/>
          <p:nvPr/>
        </p:nvSpPr>
        <p:spPr>
          <a:xfrm flipH="false" flipV="false" rot="0">
            <a:off x="8830368" y="2779145"/>
            <a:ext cx="4238572" cy="5737120"/>
          </a:xfrm>
          <a:custGeom>
            <a:avLst/>
            <a:gdLst/>
            <a:ahLst/>
            <a:cxnLst/>
            <a:rect r="r" b="b" t="t" l="l"/>
            <a:pathLst>
              <a:path h="5737120" w="4238572">
                <a:moveTo>
                  <a:pt x="0" y="0"/>
                </a:moveTo>
                <a:lnTo>
                  <a:pt x="4238572" y="0"/>
                </a:lnTo>
                <a:lnTo>
                  <a:pt x="4238572" y="5737120"/>
                </a:lnTo>
                <a:lnTo>
                  <a:pt x="0" y="5737120"/>
                </a:lnTo>
                <a:lnTo>
                  <a:pt x="0" y="0"/>
                </a:lnTo>
                <a:close/>
              </a:path>
            </a:pathLst>
          </a:custGeom>
          <a:blipFill>
            <a:blip r:embed="rId6"/>
            <a:stretch>
              <a:fillRect l="0" t="0" r="0" b="0"/>
            </a:stretch>
          </a:blipFill>
          <a:ln w="38100" cap="sq">
            <a:solidFill>
              <a:srgbClr val="000000"/>
            </a:solidFill>
            <a:prstDash val="solid"/>
            <a:miter/>
          </a:ln>
        </p:spPr>
      </p:sp>
      <p:sp>
        <p:nvSpPr>
          <p:cNvPr name="Freeform 6" id="6"/>
          <p:cNvSpPr/>
          <p:nvPr/>
        </p:nvSpPr>
        <p:spPr>
          <a:xfrm flipH="false" flipV="false" rot="0">
            <a:off x="12952525" y="2769363"/>
            <a:ext cx="4151233" cy="5746901"/>
          </a:xfrm>
          <a:custGeom>
            <a:avLst/>
            <a:gdLst/>
            <a:ahLst/>
            <a:cxnLst/>
            <a:rect r="r" b="b" t="t" l="l"/>
            <a:pathLst>
              <a:path h="5746901" w="4151233">
                <a:moveTo>
                  <a:pt x="0" y="0"/>
                </a:moveTo>
                <a:lnTo>
                  <a:pt x="4151232" y="0"/>
                </a:lnTo>
                <a:lnTo>
                  <a:pt x="4151232" y="5746902"/>
                </a:lnTo>
                <a:lnTo>
                  <a:pt x="0" y="5746902"/>
                </a:lnTo>
                <a:lnTo>
                  <a:pt x="0" y="0"/>
                </a:lnTo>
                <a:close/>
              </a:path>
            </a:pathLst>
          </a:custGeom>
          <a:blipFill>
            <a:blip r:embed="rId7"/>
            <a:stretch>
              <a:fillRect l="0" t="0" r="0" b="0"/>
            </a:stretch>
          </a:blipFill>
          <a:ln w="38100" cap="sq">
            <a:solidFill>
              <a:srgbClr val="000000"/>
            </a:solidFill>
            <a:prstDash val="solid"/>
            <a:miter/>
          </a:ln>
        </p:spPr>
      </p:sp>
      <p:sp>
        <p:nvSpPr>
          <p:cNvPr name="TextBox 7" id="7"/>
          <p:cNvSpPr txBox="true"/>
          <p:nvPr/>
        </p:nvSpPr>
        <p:spPr>
          <a:xfrm rot="0">
            <a:off x="678237" y="632897"/>
            <a:ext cx="17211503" cy="2937443"/>
          </a:xfrm>
          <a:prstGeom prst="rect">
            <a:avLst/>
          </a:prstGeom>
        </p:spPr>
        <p:txBody>
          <a:bodyPr anchor="t" rtlCol="false" tIns="0" lIns="0" bIns="0" rIns="0">
            <a:spAutoFit/>
          </a:bodyPr>
          <a:lstStyle/>
          <a:p>
            <a:pPr algn="ctr">
              <a:lnSpc>
                <a:spcPts val="7513"/>
              </a:lnSpc>
            </a:pPr>
            <a:r>
              <a:rPr lang="en-US" b="true" sz="8348" spc="-208">
                <a:solidFill>
                  <a:srgbClr val="1E2B41"/>
                </a:solidFill>
                <a:latin typeface="HK Grotesk Bold"/>
                <a:ea typeface="HK Grotesk Bold"/>
                <a:cs typeface="HK Grotesk Bold"/>
                <a:sym typeface="HK Grotesk Bold"/>
              </a:rPr>
              <a:t>PERJANJIAN KERJA SAMA DENGAN PPI CURUG (2)</a:t>
            </a:r>
          </a:p>
          <a:p>
            <a:pPr algn="l" marL="0" indent="0" lvl="0">
              <a:lnSpc>
                <a:spcPts val="7513"/>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78237" y="2656958"/>
            <a:ext cx="2663423" cy="3081605"/>
          </a:xfrm>
          <a:custGeom>
            <a:avLst/>
            <a:gdLst/>
            <a:ahLst/>
            <a:cxnLst/>
            <a:rect r="r" b="b" t="t" l="l"/>
            <a:pathLst>
              <a:path h="3081605" w="2663423">
                <a:moveTo>
                  <a:pt x="0" y="0"/>
                </a:moveTo>
                <a:lnTo>
                  <a:pt x="2663422" y="0"/>
                </a:lnTo>
                <a:lnTo>
                  <a:pt x="2663422" y="3081605"/>
                </a:lnTo>
                <a:lnTo>
                  <a:pt x="0" y="3081605"/>
                </a:lnTo>
                <a:lnTo>
                  <a:pt x="0" y="0"/>
                </a:lnTo>
                <a:close/>
              </a:path>
            </a:pathLst>
          </a:custGeom>
          <a:blipFill>
            <a:blip r:embed="rId4"/>
            <a:stretch>
              <a:fillRect l="-3045" t="-12320" r="0" b="-12320"/>
            </a:stretch>
          </a:blipFill>
          <a:ln w="38100" cap="sq">
            <a:solidFill>
              <a:srgbClr val="000000"/>
            </a:solidFill>
            <a:prstDash val="solid"/>
            <a:miter/>
          </a:ln>
        </p:spPr>
      </p:sp>
      <p:sp>
        <p:nvSpPr>
          <p:cNvPr name="Freeform 4" id="4"/>
          <p:cNvSpPr/>
          <p:nvPr/>
        </p:nvSpPr>
        <p:spPr>
          <a:xfrm flipH="false" flipV="false" rot="0">
            <a:off x="678237" y="5580434"/>
            <a:ext cx="2663423" cy="2793692"/>
          </a:xfrm>
          <a:custGeom>
            <a:avLst/>
            <a:gdLst/>
            <a:ahLst/>
            <a:cxnLst/>
            <a:rect r="r" b="b" t="t" l="l"/>
            <a:pathLst>
              <a:path h="2793692" w="2663423">
                <a:moveTo>
                  <a:pt x="0" y="0"/>
                </a:moveTo>
                <a:lnTo>
                  <a:pt x="2663422" y="0"/>
                </a:lnTo>
                <a:lnTo>
                  <a:pt x="2663422" y="2793692"/>
                </a:lnTo>
                <a:lnTo>
                  <a:pt x="0" y="2793692"/>
                </a:lnTo>
                <a:lnTo>
                  <a:pt x="0" y="0"/>
                </a:lnTo>
                <a:close/>
              </a:path>
            </a:pathLst>
          </a:custGeom>
          <a:blipFill>
            <a:blip r:embed="rId5"/>
            <a:stretch>
              <a:fillRect l="-48496" t="0" r="-21180" b="0"/>
            </a:stretch>
          </a:blipFill>
          <a:ln w="38100" cap="sq">
            <a:solidFill>
              <a:srgbClr val="000000"/>
            </a:solidFill>
            <a:prstDash val="solid"/>
            <a:miter/>
          </a:ln>
        </p:spPr>
      </p:sp>
      <p:sp>
        <p:nvSpPr>
          <p:cNvPr name="Freeform 5" id="5"/>
          <p:cNvSpPr/>
          <p:nvPr/>
        </p:nvSpPr>
        <p:spPr>
          <a:xfrm flipH="false" flipV="false" rot="0">
            <a:off x="3459142" y="2656958"/>
            <a:ext cx="4333266" cy="5717168"/>
          </a:xfrm>
          <a:custGeom>
            <a:avLst/>
            <a:gdLst/>
            <a:ahLst/>
            <a:cxnLst/>
            <a:rect r="r" b="b" t="t" l="l"/>
            <a:pathLst>
              <a:path h="5717168" w="4333266">
                <a:moveTo>
                  <a:pt x="0" y="0"/>
                </a:moveTo>
                <a:lnTo>
                  <a:pt x="4333266" y="0"/>
                </a:lnTo>
                <a:lnTo>
                  <a:pt x="4333266" y="5717168"/>
                </a:lnTo>
                <a:lnTo>
                  <a:pt x="0" y="5717168"/>
                </a:lnTo>
                <a:lnTo>
                  <a:pt x="0" y="0"/>
                </a:lnTo>
                <a:close/>
              </a:path>
            </a:pathLst>
          </a:custGeom>
          <a:blipFill>
            <a:blip r:embed="rId6"/>
            <a:stretch>
              <a:fillRect l="-1311" t="0" r="-1311" b="-2590"/>
            </a:stretch>
          </a:blipFill>
          <a:ln w="38100" cap="sq">
            <a:solidFill>
              <a:srgbClr val="000000"/>
            </a:solidFill>
            <a:prstDash val="solid"/>
            <a:miter/>
          </a:ln>
        </p:spPr>
      </p:sp>
      <p:sp>
        <p:nvSpPr>
          <p:cNvPr name="Freeform 6" id="6"/>
          <p:cNvSpPr/>
          <p:nvPr/>
        </p:nvSpPr>
        <p:spPr>
          <a:xfrm flipH="false" flipV="false" rot="0">
            <a:off x="7908562" y="2656958"/>
            <a:ext cx="4129755" cy="5717168"/>
          </a:xfrm>
          <a:custGeom>
            <a:avLst/>
            <a:gdLst/>
            <a:ahLst/>
            <a:cxnLst/>
            <a:rect r="r" b="b" t="t" l="l"/>
            <a:pathLst>
              <a:path h="5717168" w="4129755">
                <a:moveTo>
                  <a:pt x="0" y="0"/>
                </a:moveTo>
                <a:lnTo>
                  <a:pt x="4129755" y="0"/>
                </a:lnTo>
                <a:lnTo>
                  <a:pt x="4129755" y="5717168"/>
                </a:lnTo>
                <a:lnTo>
                  <a:pt x="0" y="5717168"/>
                </a:lnTo>
                <a:lnTo>
                  <a:pt x="0" y="0"/>
                </a:lnTo>
                <a:close/>
              </a:path>
            </a:pathLst>
          </a:custGeom>
          <a:blipFill>
            <a:blip r:embed="rId7"/>
            <a:stretch>
              <a:fillRect l="0" t="-934" r="0" b="-934"/>
            </a:stretch>
          </a:blipFill>
          <a:ln w="38100" cap="sq">
            <a:solidFill>
              <a:srgbClr val="000000"/>
            </a:solidFill>
            <a:prstDash val="solid"/>
            <a:miter/>
          </a:ln>
        </p:spPr>
      </p:sp>
      <p:sp>
        <p:nvSpPr>
          <p:cNvPr name="Freeform 7" id="7"/>
          <p:cNvSpPr/>
          <p:nvPr/>
        </p:nvSpPr>
        <p:spPr>
          <a:xfrm flipH="false" flipV="false" rot="0">
            <a:off x="12410880" y="2656958"/>
            <a:ext cx="4616947" cy="3417527"/>
          </a:xfrm>
          <a:custGeom>
            <a:avLst/>
            <a:gdLst/>
            <a:ahLst/>
            <a:cxnLst/>
            <a:rect r="r" b="b" t="t" l="l"/>
            <a:pathLst>
              <a:path h="3417527" w="4616947">
                <a:moveTo>
                  <a:pt x="0" y="0"/>
                </a:moveTo>
                <a:lnTo>
                  <a:pt x="4616948" y="0"/>
                </a:lnTo>
                <a:lnTo>
                  <a:pt x="4616948" y="3417527"/>
                </a:lnTo>
                <a:lnTo>
                  <a:pt x="0" y="3417527"/>
                </a:lnTo>
                <a:lnTo>
                  <a:pt x="0" y="0"/>
                </a:lnTo>
                <a:close/>
              </a:path>
            </a:pathLst>
          </a:custGeom>
          <a:blipFill>
            <a:blip r:embed="rId8"/>
            <a:stretch>
              <a:fillRect l="0" t="0" r="0" b="0"/>
            </a:stretch>
          </a:blipFill>
          <a:ln w="38100" cap="rnd">
            <a:solidFill>
              <a:srgbClr val="000000"/>
            </a:solidFill>
            <a:prstDash val="solid"/>
            <a:round/>
          </a:ln>
        </p:spPr>
      </p:sp>
      <p:sp>
        <p:nvSpPr>
          <p:cNvPr name="Freeform 8" id="8"/>
          <p:cNvSpPr/>
          <p:nvPr/>
        </p:nvSpPr>
        <p:spPr>
          <a:xfrm flipH="false" flipV="false" rot="0">
            <a:off x="12410880" y="6267670"/>
            <a:ext cx="4616947" cy="3426677"/>
          </a:xfrm>
          <a:custGeom>
            <a:avLst/>
            <a:gdLst/>
            <a:ahLst/>
            <a:cxnLst/>
            <a:rect r="r" b="b" t="t" l="l"/>
            <a:pathLst>
              <a:path h="3426677" w="4616947">
                <a:moveTo>
                  <a:pt x="0" y="0"/>
                </a:moveTo>
                <a:lnTo>
                  <a:pt x="4616948" y="0"/>
                </a:lnTo>
                <a:lnTo>
                  <a:pt x="4616948" y="3426678"/>
                </a:lnTo>
                <a:lnTo>
                  <a:pt x="0" y="3426678"/>
                </a:lnTo>
                <a:lnTo>
                  <a:pt x="0" y="0"/>
                </a:lnTo>
                <a:close/>
              </a:path>
            </a:pathLst>
          </a:custGeom>
          <a:blipFill>
            <a:blip r:embed="rId9"/>
            <a:stretch>
              <a:fillRect l="0" t="-1039" r="0" b="-1039"/>
            </a:stretch>
          </a:blipFill>
          <a:ln w="38100" cap="rnd">
            <a:solidFill>
              <a:srgbClr val="000000"/>
            </a:solidFill>
            <a:prstDash val="solid"/>
            <a:round/>
          </a:ln>
        </p:spPr>
      </p:sp>
      <p:sp>
        <p:nvSpPr>
          <p:cNvPr name="TextBox 9" id="9"/>
          <p:cNvSpPr txBox="true"/>
          <p:nvPr/>
        </p:nvSpPr>
        <p:spPr>
          <a:xfrm rot="0">
            <a:off x="678237" y="604322"/>
            <a:ext cx="16581063" cy="1790700"/>
          </a:xfrm>
          <a:prstGeom prst="rect">
            <a:avLst/>
          </a:prstGeom>
        </p:spPr>
        <p:txBody>
          <a:bodyPr anchor="t" rtlCol="false" tIns="0" lIns="0" bIns="0" rIns="0">
            <a:spAutoFit/>
          </a:bodyPr>
          <a:lstStyle/>
          <a:p>
            <a:pPr algn="ctr" marL="0" indent="0" lvl="0">
              <a:lnSpc>
                <a:spcPts val="6750"/>
              </a:lnSpc>
              <a:spcBef>
                <a:spcPct val="0"/>
              </a:spcBef>
            </a:pPr>
            <a:r>
              <a:rPr lang="en-US" b="true" sz="7500" spc="-187">
                <a:solidFill>
                  <a:srgbClr val="1E2B41"/>
                </a:solidFill>
                <a:latin typeface="HK Grotesk Bold"/>
                <a:ea typeface="HK Grotesk Bold"/>
                <a:cs typeface="HK Grotesk Bold"/>
                <a:sym typeface="HK Grotesk Bold"/>
              </a:rPr>
              <a:t>PERJANJIAN KERJA SAMA DENGAN PPI CURUG (3)</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18682" y="2974861"/>
            <a:ext cx="4346633" cy="5684058"/>
          </a:xfrm>
          <a:custGeom>
            <a:avLst/>
            <a:gdLst/>
            <a:ahLst/>
            <a:cxnLst/>
            <a:rect r="r" b="b" t="t" l="l"/>
            <a:pathLst>
              <a:path h="5684058" w="4346633">
                <a:moveTo>
                  <a:pt x="0" y="0"/>
                </a:moveTo>
                <a:lnTo>
                  <a:pt x="4346633" y="0"/>
                </a:lnTo>
                <a:lnTo>
                  <a:pt x="4346633" y="5684058"/>
                </a:lnTo>
                <a:lnTo>
                  <a:pt x="0" y="5684058"/>
                </a:lnTo>
                <a:lnTo>
                  <a:pt x="0" y="0"/>
                </a:lnTo>
                <a:close/>
              </a:path>
            </a:pathLst>
          </a:custGeom>
          <a:blipFill>
            <a:blip r:embed="rId4"/>
            <a:stretch>
              <a:fillRect l="0" t="0" r="0" b="0"/>
            </a:stretch>
          </a:blipFill>
          <a:ln w="38100" cap="sq">
            <a:solidFill>
              <a:srgbClr val="000000"/>
            </a:solidFill>
            <a:prstDash val="solid"/>
            <a:miter/>
          </a:ln>
        </p:spPr>
      </p:sp>
      <p:sp>
        <p:nvSpPr>
          <p:cNvPr name="Freeform 4" id="4"/>
          <p:cNvSpPr/>
          <p:nvPr/>
        </p:nvSpPr>
        <p:spPr>
          <a:xfrm flipH="false" flipV="false" rot="0">
            <a:off x="5165315" y="2984268"/>
            <a:ext cx="4095436" cy="5679979"/>
          </a:xfrm>
          <a:custGeom>
            <a:avLst/>
            <a:gdLst/>
            <a:ahLst/>
            <a:cxnLst/>
            <a:rect r="r" b="b" t="t" l="l"/>
            <a:pathLst>
              <a:path h="5679979" w="4095436">
                <a:moveTo>
                  <a:pt x="0" y="0"/>
                </a:moveTo>
                <a:lnTo>
                  <a:pt x="4095436" y="0"/>
                </a:lnTo>
                <a:lnTo>
                  <a:pt x="4095436" y="5679979"/>
                </a:lnTo>
                <a:lnTo>
                  <a:pt x="0" y="5679979"/>
                </a:lnTo>
                <a:lnTo>
                  <a:pt x="0" y="0"/>
                </a:lnTo>
                <a:close/>
              </a:path>
            </a:pathLst>
          </a:custGeom>
          <a:blipFill>
            <a:blip r:embed="rId5"/>
            <a:stretch>
              <a:fillRect l="0" t="0" r="0" b="0"/>
            </a:stretch>
          </a:blipFill>
          <a:ln w="38100" cap="sq">
            <a:solidFill>
              <a:srgbClr val="000000"/>
            </a:solidFill>
            <a:prstDash val="solid"/>
            <a:miter/>
          </a:ln>
        </p:spPr>
      </p:sp>
      <p:sp>
        <p:nvSpPr>
          <p:cNvPr name="Freeform 5" id="5"/>
          <p:cNvSpPr/>
          <p:nvPr/>
        </p:nvSpPr>
        <p:spPr>
          <a:xfrm flipH="false" flipV="false" rot="0">
            <a:off x="9717798" y="2984977"/>
            <a:ext cx="3973724" cy="5679270"/>
          </a:xfrm>
          <a:custGeom>
            <a:avLst/>
            <a:gdLst/>
            <a:ahLst/>
            <a:cxnLst/>
            <a:rect r="r" b="b" t="t" l="l"/>
            <a:pathLst>
              <a:path h="5679270" w="3973724">
                <a:moveTo>
                  <a:pt x="0" y="0"/>
                </a:moveTo>
                <a:lnTo>
                  <a:pt x="3973724" y="0"/>
                </a:lnTo>
                <a:lnTo>
                  <a:pt x="3973724" y="5679270"/>
                </a:lnTo>
                <a:lnTo>
                  <a:pt x="0" y="5679270"/>
                </a:lnTo>
                <a:lnTo>
                  <a:pt x="0" y="0"/>
                </a:lnTo>
                <a:close/>
              </a:path>
            </a:pathLst>
          </a:custGeom>
          <a:blipFill>
            <a:blip r:embed="rId6"/>
            <a:stretch>
              <a:fillRect l="-1402" t="0" r="-1402" b="0"/>
            </a:stretch>
          </a:blipFill>
          <a:ln w="38100" cap="sq">
            <a:solidFill>
              <a:srgbClr val="000000"/>
            </a:solidFill>
            <a:prstDash val="solid"/>
            <a:miter/>
          </a:ln>
        </p:spPr>
      </p:sp>
      <p:sp>
        <p:nvSpPr>
          <p:cNvPr name="Freeform 6" id="6"/>
          <p:cNvSpPr/>
          <p:nvPr/>
        </p:nvSpPr>
        <p:spPr>
          <a:xfrm flipH="false" flipV="false" rot="0">
            <a:off x="13691522" y="2959002"/>
            <a:ext cx="3977175" cy="5705245"/>
          </a:xfrm>
          <a:custGeom>
            <a:avLst/>
            <a:gdLst/>
            <a:ahLst/>
            <a:cxnLst/>
            <a:rect r="r" b="b" t="t" l="l"/>
            <a:pathLst>
              <a:path h="5705245" w="3977175">
                <a:moveTo>
                  <a:pt x="0" y="0"/>
                </a:moveTo>
                <a:lnTo>
                  <a:pt x="3977175" y="0"/>
                </a:lnTo>
                <a:lnTo>
                  <a:pt x="3977175" y="5705245"/>
                </a:lnTo>
                <a:lnTo>
                  <a:pt x="0" y="5705245"/>
                </a:lnTo>
                <a:lnTo>
                  <a:pt x="0" y="0"/>
                </a:lnTo>
                <a:close/>
              </a:path>
            </a:pathLst>
          </a:custGeom>
          <a:blipFill>
            <a:blip r:embed="rId7"/>
            <a:stretch>
              <a:fillRect l="-1402" t="0" r="-1402" b="0"/>
            </a:stretch>
          </a:blipFill>
          <a:ln w="38100" cap="sq">
            <a:solidFill>
              <a:srgbClr val="000000"/>
            </a:solidFill>
            <a:prstDash val="solid"/>
            <a:miter/>
          </a:ln>
        </p:spPr>
      </p:sp>
      <p:sp>
        <p:nvSpPr>
          <p:cNvPr name="TextBox 7" id="7"/>
          <p:cNvSpPr txBox="true"/>
          <p:nvPr/>
        </p:nvSpPr>
        <p:spPr>
          <a:xfrm rot="0">
            <a:off x="678237" y="604322"/>
            <a:ext cx="16990461" cy="1790700"/>
          </a:xfrm>
          <a:prstGeom prst="rect">
            <a:avLst/>
          </a:prstGeom>
        </p:spPr>
        <p:txBody>
          <a:bodyPr anchor="t" rtlCol="false" tIns="0" lIns="0" bIns="0" rIns="0">
            <a:spAutoFit/>
          </a:bodyPr>
          <a:lstStyle/>
          <a:p>
            <a:pPr algn="ctr" marL="0" indent="0" lvl="0">
              <a:lnSpc>
                <a:spcPts val="6750"/>
              </a:lnSpc>
              <a:spcBef>
                <a:spcPct val="0"/>
              </a:spcBef>
            </a:pPr>
            <a:r>
              <a:rPr lang="en-US" b="true" sz="7500" spc="-187">
                <a:solidFill>
                  <a:srgbClr val="1E2B41"/>
                </a:solidFill>
                <a:latin typeface="HK Grotesk Bold"/>
                <a:ea typeface="HK Grotesk Bold"/>
                <a:cs typeface="HK Grotesk Bold"/>
                <a:sym typeface="HK Grotesk Bold"/>
              </a:rPr>
              <a:t>PERJANJIAN KERJA SAMA DENGAN API BANYUWANGI</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18992" y="2687315"/>
            <a:ext cx="4346633" cy="6985987"/>
          </a:xfrm>
          <a:custGeom>
            <a:avLst/>
            <a:gdLst/>
            <a:ahLst/>
            <a:cxnLst/>
            <a:rect r="r" b="b" t="t" l="l"/>
            <a:pathLst>
              <a:path h="6985987" w="4346633">
                <a:moveTo>
                  <a:pt x="0" y="0"/>
                </a:moveTo>
                <a:lnTo>
                  <a:pt x="4346633" y="0"/>
                </a:lnTo>
                <a:lnTo>
                  <a:pt x="4346633" y="6985987"/>
                </a:lnTo>
                <a:lnTo>
                  <a:pt x="0" y="6985987"/>
                </a:lnTo>
                <a:lnTo>
                  <a:pt x="0" y="0"/>
                </a:lnTo>
                <a:close/>
              </a:path>
            </a:pathLst>
          </a:custGeom>
          <a:blipFill>
            <a:blip r:embed="rId4"/>
            <a:stretch>
              <a:fillRect l="-9028" t="0" r="-9028" b="0"/>
            </a:stretch>
          </a:blipFill>
          <a:ln w="38100" cap="sq">
            <a:solidFill>
              <a:srgbClr val="000000"/>
            </a:solidFill>
            <a:prstDash val="solid"/>
            <a:miter/>
          </a:ln>
        </p:spPr>
      </p:sp>
      <p:sp>
        <p:nvSpPr>
          <p:cNvPr name="Freeform 4" id="4"/>
          <p:cNvSpPr/>
          <p:nvPr/>
        </p:nvSpPr>
        <p:spPr>
          <a:xfrm flipH="false" flipV="false" rot="0">
            <a:off x="5065625" y="2698876"/>
            <a:ext cx="4095436" cy="6980974"/>
          </a:xfrm>
          <a:custGeom>
            <a:avLst/>
            <a:gdLst/>
            <a:ahLst/>
            <a:cxnLst/>
            <a:rect r="r" b="b" t="t" l="l"/>
            <a:pathLst>
              <a:path h="6980974" w="4095436">
                <a:moveTo>
                  <a:pt x="0" y="0"/>
                </a:moveTo>
                <a:lnTo>
                  <a:pt x="4095436" y="0"/>
                </a:lnTo>
                <a:lnTo>
                  <a:pt x="4095436" y="6980974"/>
                </a:lnTo>
                <a:lnTo>
                  <a:pt x="0" y="6980974"/>
                </a:lnTo>
                <a:lnTo>
                  <a:pt x="0" y="0"/>
                </a:lnTo>
                <a:close/>
              </a:path>
            </a:pathLst>
          </a:custGeom>
          <a:blipFill>
            <a:blip r:embed="rId5"/>
            <a:stretch>
              <a:fillRect l="-6715" t="0" r="-6715" b="0"/>
            </a:stretch>
          </a:blipFill>
          <a:ln w="38100" cap="sq">
            <a:solidFill>
              <a:srgbClr val="000000"/>
            </a:solidFill>
            <a:prstDash val="solid"/>
            <a:miter/>
          </a:ln>
        </p:spPr>
      </p:sp>
      <p:sp>
        <p:nvSpPr>
          <p:cNvPr name="Freeform 5" id="5"/>
          <p:cNvSpPr/>
          <p:nvPr/>
        </p:nvSpPr>
        <p:spPr>
          <a:xfrm flipH="false" flipV="false" rot="0">
            <a:off x="9618108" y="2703334"/>
            <a:ext cx="3973724" cy="6969968"/>
          </a:xfrm>
          <a:custGeom>
            <a:avLst/>
            <a:gdLst/>
            <a:ahLst/>
            <a:cxnLst/>
            <a:rect r="r" b="b" t="t" l="l"/>
            <a:pathLst>
              <a:path h="6969968" w="3973724">
                <a:moveTo>
                  <a:pt x="0" y="0"/>
                </a:moveTo>
                <a:lnTo>
                  <a:pt x="3973724" y="0"/>
                </a:lnTo>
                <a:lnTo>
                  <a:pt x="3973724" y="6969968"/>
                </a:lnTo>
                <a:lnTo>
                  <a:pt x="0" y="6969968"/>
                </a:lnTo>
                <a:lnTo>
                  <a:pt x="0" y="0"/>
                </a:lnTo>
                <a:close/>
              </a:path>
            </a:pathLst>
          </a:custGeom>
          <a:blipFill>
            <a:blip r:embed="rId6"/>
            <a:stretch>
              <a:fillRect l="-12506" t="0" r="-12506" b="0"/>
            </a:stretch>
          </a:blipFill>
          <a:ln w="38100" cap="sq">
            <a:solidFill>
              <a:srgbClr val="000000"/>
            </a:solidFill>
            <a:prstDash val="solid"/>
            <a:miter/>
          </a:ln>
        </p:spPr>
      </p:sp>
      <p:sp>
        <p:nvSpPr>
          <p:cNvPr name="Freeform 6" id="6"/>
          <p:cNvSpPr/>
          <p:nvPr/>
        </p:nvSpPr>
        <p:spPr>
          <a:xfrm flipH="false" flipV="false" rot="0">
            <a:off x="13591832" y="2671456"/>
            <a:ext cx="3977175" cy="7001846"/>
          </a:xfrm>
          <a:custGeom>
            <a:avLst/>
            <a:gdLst/>
            <a:ahLst/>
            <a:cxnLst/>
            <a:rect r="r" b="b" t="t" l="l"/>
            <a:pathLst>
              <a:path h="7001846" w="3977175">
                <a:moveTo>
                  <a:pt x="0" y="0"/>
                </a:moveTo>
                <a:lnTo>
                  <a:pt x="3977176" y="0"/>
                </a:lnTo>
                <a:lnTo>
                  <a:pt x="3977176" y="7001846"/>
                </a:lnTo>
                <a:lnTo>
                  <a:pt x="0" y="7001846"/>
                </a:lnTo>
                <a:lnTo>
                  <a:pt x="0" y="0"/>
                </a:lnTo>
                <a:close/>
              </a:path>
            </a:pathLst>
          </a:custGeom>
          <a:blipFill>
            <a:blip r:embed="rId7"/>
            <a:stretch>
              <a:fillRect l="-9537" t="0" r="-9537" b="0"/>
            </a:stretch>
          </a:blipFill>
          <a:ln w="38100" cap="sq">
            <a:solidFill>
              <a:srgbClr val="000000"/>
            </a:solidFill>
            <a:prstDash val="solid"/>
            <a:miter/>
          </a:ln>
        </p:spPr>
      </p:sp>
      <p:sp>
        <p:nvSpPr>
          <p:cNvPr name="TextBox 7" id="7"/>
          <p:cNvSpPr txBox="true"/>
          <p:nvPr/>
        </p:nvSpPr>
        <p:spPr>
          <a:xfrm rot="0">
            <a:off x="678237" y="604322"/>
            <a:ext cx="16890771" cy="2759359"/>
          </a:xfrm>
          <a:prstGeom prst="rect">
            <a:avLst/>
          </a:prstGeom>
        </p:spPr>
        <p:txBody>
          <a:bodyPr anchor="t" rtlCol="false" tIns="0" lIns="0" bIns="0" rIns="0">
            <a:spAutoFit/>
          </a:bodyPr>
          <a:lstStyle/>
          <a:p>
            <a:pPr algn="ctr">
              <a:lnSpc>
                <a:spcPts val="6750"/>
              </a:lnSpc>
            </a:pPr>
            <a:r>
              <a:rPr lang="en-US" b="true" sz="7500" spc="-187">
                <a:solidFill>
                  <a:srgbClr val="1E2B41"/>
                </a:solidFill>
                <a:latin typeface="HK Grotesk Bold"/>
                <a:ea typeface="HK Grotesk Bold"/>
                <a:cs typeface="HK Grotesk Bold"/>
                <a:sym typeface="HK Grotesk Bold"/>
              </a:rPr>
              <a:t>PERJANJIAN KERJA SAMA DENGAN API BANYUWANGI (2)</a:t>
            </a:r>
          </a:p>
          <a:p>
            <a:pPr algn="l" marL="0" indent="0" lvl="0">
              <a:lnSpc>
                <a:spcPts val="7513"/>
              </a:lnSpc>
              <a:spcBef>
                <a:spcPct val="0"/>
              </a:spcBef>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28700" y="2690589"/>
            <a:ext cx="4346633" cy="6985987"/>
          </a:xfrm>
          <a:custGeom>
            <a:avLst/>
            <a:gdLst/>
            <a:ahLst/>
            <a:cxnLst/>
            <a:rect r="r" b="b" t="t" l="l"/>
            <a:pathLst>
              <a:path h="6985987" w="4346633">
                <a:moveTo>
                  <a:pt x="0" y="0"/>
                </a:moveTo>
                <a:lnTo>
                  <a:pt x="4346633" y="0"/>
                </a:lnTo>
                <a:lnTo>
                  <a:pt x="4346633" y="6985987"/>
                </a:lnTo>
                <a:lnTo>
                  <a:pt x="0" y="6985987"/>
                </a:lnTo>
                <a:lnTo>
                  <a:pt x="0" y="0"/>
                </a:lnTo>
                <a:close/>
              </a:path>
            </a:pathLst>
          </a:custGeom>
          <a:blipFill>
            <a:blip r:embed="rId4"/>
            <a:stretch>
              <a:fillRect l="-8882" t="0" r="-8882" b="0"/>
            </a:stretch>
          </a:blipFill>
          <a:ln w="38100" cap="sq">
            <a:solidFill>
              <a:srgbClr val="000000"/>
            </a:solidFill>
            <a:prstDash val="solid"/>
            <a:miter/>
          </a:ln>
        </p:spPr>
      </p:sp>
      <p:sp>
        <p:nvSpPr>
          <p:cNvPr name="Freeform 4" id="4"/>
          <p:cNvSpPr/>
          <p:nvPr/>
        </p:nvSpPr>
        <p:spPr>
          <a:xfrm flipH="false" flipV="false" rot="0">
            <a:off x="9927816" y="2706608"/>
            <a:ext cx="3973724" cy="6969968"/>
          </a:xfrm>
          <a:custGeom>
            <a:avLst/>
            <a:gdLst/>
            <a:ahLst/>
            <a:cxnLst/>
            <a:rect r="r" b="b" t="t" l="l"/>
            <a:pathLst>
              <a:path h="6969968" w="3973724">
                <a:moveTo>
                  <a:pt x="0" y="0"/>
                </a:moveTo>
                <a:lnTo>
                  <a:pt x="3973724" y="0"/>
                </a:lnTo>
                <a:lnTo>
                  <a:pt x="3973724" y="6969968"/>
                </a:lnTo>
                <a:lnTo>
                  <a:pt x="0" y="6969968"/>
                </a:lnTo>
                <a:lnTo>
                  <a:pt x="0" y="0"/>
                </a:lnTo>
                <a:close/>
              </a:path>
            </a:pathLst>
          </a:custGeom>
          <a:blipFill>
            <a:blip r:embed="rId5"/>
            <a:stretch>
              <a:fillRect l="-8839" t="0" r="-8839" b="0"/>
            </a:stretch>
          </a:blipFill>
          <a:ln w="38100" cap="sq">
            <a:solidFill>
              <a:srgbClr val="000000"/>
            </a:solidFill>
            <a:prstDash val="solid"/>
            <a:miter/>
          </a:ln>
        </p:spPr>
      </p:sp>
      <p:sp>
        <p:nvSpPr>
          <p:cNvPr name="Freeform 5" id="5"/>
          <p:cNvSpPr/>
          <p:nvPr/>
        </p:nvSpPr>
        <p:spPr>
          <a:xfrm flipH="false" flipV="false" rot="0">
            <a:off x="13901540" y="2674730"/>
            <a:ext cx="3977175" cy="7001846"/>
          </a:xfrm>
          <a:custGeom>
            <a:avLst/>
            <a:gdLst/>
            <a:ahLst/>
            <a:cxnLst/>
            <a:rect r="r" b="b" t="t" l="l"/>
            <a:pathLst>
              <a:path h="7001846" w="3977175">
                <a:moveTo>
                  <a:pt x="0" y="0"/>
                </a:moveTo>
                <a:lnTo>
                  <a:pt x="3977175" y="0"/>
                </a:lnTo>
                <a:lnTo>
                  <a:pt x="3977175" y="7001846"/>
                </a:lnTo>
                <a:lnTo>
                  <a:pt x="0" y="7001846"/>
                </a:lnTo>
                <a:lnTo>
                  <a:pt x="0" y="0"/>
                </a:lnTo>
                <a:close/>
              </a:path>
            </a:pathLst>
          </a:custGeom>
          <a:blipFill>
            <a:blip r:embed="rId6"/>
            <a:stretch>
              <a:fillRect l="0" t="-388" r="0" b="-388"/>
            </a:stretch>
          </a:blipFill>
          <a:ln w="38100" cap="sq">
            <a:solidFill>
              <a:srgbClr val="000000"/>
            </a:solidFill>
            <a:prstDash val="solid"/>
            <a:miter/>
          </a:ln>
        </p:spPr>
      </p:sp>
      <p:sp>
        <p:nvSpPr>
          <p:cNvPr name="TextBox 6" id="6"/>
          <p:cNvSpPr txBox="true"/>
          <p:nvPr/>
        </p:nvSpPr>
        <p:spPr>
          <a:xfrm rot="0">
            <a:off x="678237" y="632897"/>
            <a:ext cx="17200478" cy="2937443"/>
          </a:xfrm>
          <a:prstGeom prst="rect">
            <a:avLst/>
          </a:prstGeom>
        </p:spPr>
        <p:txBody>
          <a:bodyPr anchor="t" rtlCol="false" tIns="0" lIns="0" bIns="0" rIns="0">
            <a:spAutoFit/>
          </a:bodyPr>
          <a:lstStyle/>
          <a:p>
            <a:pPr algn="ctr">
              <a:lnSpc>
                <a:spcPts val="7513"/>
              </a:lnSpc>
            </a:pPr>
            <a:r>
              <a:rPr lang="en-US" b="true" sz="8348" spc="-208">
                <a:solidFill>
                  <a:srgbClr val="1E2B41"/>
                </a:solidFill>
                <a:latin typeface="HK Grotesk Bold"/>
                <a:ea typeface="HK Grotesk Bold"/>
                <a:cs typeface="HK Grotesk Bold"/>
                <a:sym typeface="HK Grotesk Bold"/>
              </a:rPr>
              <a:t>PERJANJIAN KERJA SAMA DENGAN API BANYUWANGI (3)</a:t>
            </a:r>
          </a:p>
          <a:p>
            <a:pPr algn="l" marL="0" indent="0" lvl="0">
              <a:lnSpc>
                <a:spcPts val="7513"/>
              </a:lnSpc>
              <a:spcBef>
                <a:spcPct val="0"/>
              </a:spcBef>
            </a:pPr>
          </a:p>
        </p:txBody>
      </p:sp>
      <p:sp>
        <p:nvSpPr>
          <p:cNvPr name="Freeform 7" id="7"/>
          <p:cNvSpPr/>
          <p:nvPr/>
        </p:nvSpPr>
        <p:spPr>
          <a:xfrm flipH="false" flipV="false" rot="0">
            <a:off x="5375333" y="2706608"/>
            <a:ext cx="3978685" cy="6969968"/>
          </a:xfrm>
          <a:custGeom>
            <a:avLst/>
            <a:gdLst/>
            <a:ahLst/>
            <a:cxnLst/>
            <a:rect r="r" b="b" t="t" l="l"/>
            <a:pathLst>
              <a:path h="6969968" w="3978685">
                <a:moveTo>
                  <a:pt x="0" y="0"/>
                </a:moveTo>
                <a:lnTo>
                  <a:pt x="3978685" y="0"/>
                </a:lnTo>
                <a:lnTo>
                  <a:pt x="3978685" y="6969968"/>
                </a:lnTo>
                <a:lnTo>
                  <a:pt x="0" y="6969968"/>
                </a:lnTo>
                <a:lnTo>
                  <a:pt x="0" y="0"/>
                </a:lnTo>
                <a:close/>
              </a:path>
            </a:pathLst>
          </a:custGeom>
          <a:blipFill>
            <a:blip r:embed="rId7"/>
            <a:stretch>
              <a:fillRect l="-16887" t="0" r="-16887" b="0"/>
            </a:stretch>
          </a:blipFill>
          <a:ln w="38100" cap="sq">
            <a:solidFill>
              <a:srgbClr val="000000"/>
            </a:solidFill>
            <a:prstDash val="solid"/>
            <a:miter/>
          </a:ln>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2219218">
            <a:off x="-1592557" y="4118253"/>
            <a:ext cx="2364140" cy="4114800"/>
          </a:xfrm>
          <a:custGeom>
            <a:avLst/>
            <a:gdLst/>
            <a:ahLst/>
            <a:cxnLst/>
            <a:rect r="r" b="b" t="t" l="l"/>
            <a:pathLst>
              <a:path h="4114800" w="2364140">
                <a:moveTo>
                  <a:pt x="2364139" y="0"/>
                </a:moveTo>
                <a:lnTo>
                  <a:pt x="0" y="0"/>
                </a:lnTo>
                <a:lnTo>
                  <a:pt x="0" y="4114800"/>
                </a:lnTo>
                <a:lnTo>
                  <a:pt x="2364139" y="4114800"/>
                </a:lnTo>
                <a:lnTo>
                  <a:pt x="236413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78237" y="2309587"/>
            <a:ext cx="4346633" cy="6985987"/>
          </a:xfrm>
          <a:custGeom>
            <a:avLst/>
            <a:gdLst/>
            <a:ahLst/>
            <a:cxnLst/>
            <a:rect r="r" b="b" t="t" l="l"/>
            <a:pathLst>
              <a:path h="6985987" w="4346633">
                <a:moveTo>
                  <a:pt x="0" y="0"/>
                </a:moveTo>
                <a:lnTo>
                  <a:pt x="4346633" y="0"/>
                </a:lnTo>
                <a:lnTo>
                  <a:pt x="4346633" y="6985987"/>
                </a:lnTo>
                <a:lnTo>
                  <a:pt x="0" y="6985987"/>
                </a:lnTo>
                <a:lnTo>
                  <a:pt x="0" y="0"/>
                </a:lnTo>
                <a:close/>
              </a:path>
            </a:pathLst>
          </a:custGeom>
          <a:blipFill>
            <a:blip r:embed="rId4"/>
            <a:stretch>
              <a:fillRect l="-10489" t="0" r="-10489" b="0"/>
            </a:stretch>
          </a:blipFill>
          <a:ln w="38100" cap="sq">
            <a:solidFill>
              <a:srgbClr val="000000"/>
            </a:solidFill>
            <a:prstDash val="solid"/>
            <a:miter/>
          </a:ln>
        </p:spPr>
      </p:sp>
      <p:sp>
        <p:nvSpPr>
          <p:cNvPr name="Freeform 4" id="4"/>
          <p:cNvSpPr/>
          <p:nvPr/>
        </p:nvSpPr>
        <p:spPr>
          <a:xfrm flipH="false" flipV="false" rot="0">
            <a:off x="10172685" y="2266806"/>
            <a:ext cx="5578710" cy="3890619"/>
          </a:xfrm>
          <a:custGeom>
            <a:avLst/>
            <a:gdLst/>
            <a:ahLst/>
            <a:cxnLst/>
            <a:rect r="r" b="b" t="t" l="l"/>
            <a:pathLst>
              <a:path h="3890619" w="5578710">
                <a:moveTo>
                  <a:pt x="0" y="0"/>
                </a:moveTo>
                <a:lnTo>
                  <a:pt x="5578710" y="0"/>
                </a:lnTo>
                <a:lnTo>
                  <a:pt x="5578710" y="3890620"/>
                </a:lnTo>
                <a:lnTo>
                  <a:pt x="0" y="3890620"/>
                </a:lnTo>
                <a:lnTo>
                  <a:pt x="0" y="0"/>
                </a:lnTo>
                <a:close/>
              </a:path>
            </a:pathLst>
          </a:custGeom>
          <a:blipFill>
            <a:blip r:embed="rId5"/>
            <a:stretch>
              <a:fillRect l="-41054" t="-24125" r="0" b="-24125"/>
            </a:stretch>
          </a:blipFill>
          <a:ln w="38100" cap="sq">
            <a:solidFill>
              <a:srgbClr val="000000"/>
            </a:solidFill>
            <a:prstDash val="solid"/>
            <a:miter/>
          </a:ln>
        </p:spPr>
      </p:sp>
      <p:sp>
        <p:nvSpPr>
          <p:cNvPr name="Freeform 5" id="5"/>
          <p:cNvSpPr/>
          <p:nvPr/>
        </p:nvSpPr>
        <p:spPr>
          <a:xfrm flipH="false" flipV="false" rot="0">
            <a:off x="10172685" y="6311144"/>
            <a:ext cx="5578710" cy="3773356"/>
          </a:xfrm>
          <a:custGeom>
            <a:avLst/>
            <a:gdLst/>
            <a:ahLst/>
            <a:cxnLst/>
            <a:rect r="r" b="b" t="t" l="l"/>
            <a:pathLst>
              <a:path h="3773356" w="5578710">
                <a:moveTo>
                  <a:pt x="0" y="0"/>
                </a:moveTo>
                <a:lnTo>
                  <a:pt x="5578710" y="0"/>
                </a:lnTo>
                <a:lnTo>
                  <a:pt x="5578710" y="3773356"/>
                </a:lnTo>
                <a:lnTo>
                  <a:pt x="0" y="3773356"/>
                </a:lnTo>
                <a:lnTo>
                  <a:pt x="0" y="0"/>
                </a:lnTo>
                <a:close/>
              </a:path>
            </a:pathLst>
          </a:custGeom>
          <a:blipFill>
            <a:blip r:embed="rId6"/>
            <a:stretch>
              <a:fillRect l="-47233" t="-65349" r="-18525" b="-20211"/>
            </a:stretch>
          </a:blipFill>
          <a:ln w="38100" cap="sq">
            <a:solidFill>
              <a:srgbClr val="000000"/>
            </a:solidFill>
            <a:prstDash val="solid"/>
            <a:miter/>
          </a:ln>
        </p:spPr>
      </p:sp>
      <p:sp>
        <p:nvSpPr>
          <p:cNvPr name="TextBox 6" id="6"/>
          <p:cNvSpPr txBox="true"/>
          <p:nvPr/>
        </p:nvSpPr>
        <p:spPr>
          <a:xfrm rot="0">
            <a:off x="678237" y="575747"/>
            <a:ext cx="17125323" cy="2540284"/>
          </a:xfrm>
          <a:prstGeom prst="rect">
            <a:avLst/>
          </a:prstGeom>
        </p:spPr>
        <p:txBody>
          <a:bodyPr anchor="t" rtlCol="false" tIns="0" lIns="0" bIns="0" rIns="0">
            <a:spAutoFit/>
          </a:bodyPr>
          <a:lstStyle/>
          <a:p>
            <a:pPr algn="ctr">
              <a:lnSpc>
                <a:spcPts val="5850"/>
              </a:lnSpc>
            </a:pPr>
            <a:r>
              <a:rPr lang="en-US" b="true" sz="6500" spc="-162">
                <a:solidFill>
                  <a:srgbClr val="1E2B41"/>
                </a:solidFill>
                <a:latin typeface="HK Grotesk Bold"/>
                <a:ea typeface="HK Grotesk Bold"/>
                <a:cs typeface="HK Grotesk Bold"/>
                <a:sym typeface="HK Grotesk Bold"/>
              </a:rPr>
              <a:t>PERJANJIAN KERJA SAMA DENGAN API BANYUWANGI (4)</a:t>
            </a:r>
          </a:p>
          <a:p>
            <a:pPr algn="ctr" marL="0" indent="0" lvl="0">
              <a:lnSpc>
                <a:spcPts val="7513"/>
              </a:lnSpc>
              <a:spcBef>
                <a:spcPct val="0"/>
              </a:spcBef>
            </a:pPr>
          </a:p>
        </p:txBody>
      </p:sp>
      <p:sp>
        <p:nvSpPr>
          <p:cNvPr name="Freeform 7" id="7"/>
          <p:cNvSpPr/>
          <p:nvPr/>
        </p:nvSpPr>
        <p:spPr>
          <a:xfrm flipH="false" flipV="false" rot="0">
            <a:off x="5024870" y="2288332"/>
            <a:ext cx="4552483" cy="6969968"/>
          </a:xfrm>
          <a:custGeom>
            <a:avLst/>
            <a:gdLst/>
            <a:ahLst/>
            <a:cxnLst/>
            <a:rect r="r" b="b" t="t" l="l"/>
            <a:pathLst>
              <a:path h="6969968" w="4552483">
                <a:moveTo>
                  <a:pt x="0" y="0"/>
                </a:moveTo>
                <a:lnTo>
                  <a:pt x="4552483" y="0"/>
                </a:lnTo>
                <a:lnTo>
                  <a:pt x="4552483" y="6969968"/>
                </a:lnTo>
                <a:lnTo>
                  <a:pt x="0" y="6969968"/>
                </a:lnTo>
                <a:lnTo>
                  <a:pt x="0" y="0"/>
                </a:lnTo>
                <a:close/>
              </a:path>
            </a:pathLst>
          </a:custGeom>
          <a:blipFill>
            <a:blip r:embed="rId7"/>
            <a:stretch>
              <a:fillRect l="-11759" t="0" r="-24363" b="0"/>
            </a:stretch>
          </a:blipFill>
          <a:ln w="38100" cap="sq">
            <a:solidFill>
              <a:srgbClr val="000000"/>
            </a:solidFill>
            <a:prstDash val="solid"/>
            <a:miter/>
          </a:ln>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6366890" y="1241246"/>
            <a:ext cx="5538711" cy="1030616"/>
            <a:chOff x="0" y="0"/>
            <a:chExt cx="1666785" cy="310147"/>
          </a:xfrm>
        </p:grpSpPr>
        <p:sp>
          <p:nvSpPr>
            <p:cNvPr name="Freeform 15" id="15"/>
            <p:cNvSpPr/>
            <p:nvPr/>
          </p:nvSpPr>
          <p:spPr>
            <a:xfrm flipH="false" flipV="false" rot="0">
              <a:off x="0" y="0"/>
              <a:ext cx="1666785" cy="310147"/>
            </a:xfrm>
            <a:custGeom>
              <a:avLst/>
              <a:gdLst/>
              <a:ahLst/>
              <a:cxnLst/>
              <a:rect r="r" b="b" t="t" l="l"/>
              <a:pathLst>
                <a:path h="310147" w="1666785">
                  <a:moveTo>
                    <a:pt x="0" y="0"/>
                  </a:moveTo>
                  <a:lnTo>
                    <a:pt x="1666785" y="0"/>
                  </a:lnTo>
                  <a:lnTo>
                    <a:pt x="1666785"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16" id="16"/>
            <p:cNvSpPr txBox="true"/>
            <p:nvPr/>
          </p:nvSpPr>
          <p:spPr>
            <a:xfrm>
              <a:off x="0" y="-57150"/>
              <a:ext cx="1666785" cy="367297"/>
            </a:xfrm>
            <a:prstGeom prst="rect">
              <a:avLst/>
            </a:prstGeom>
          </p:spPr>
          <p:txBody>
            <a:bodyPr anchor="ctr" rtlCol="false" tIns="50800" lIns="50800" bIns="50800" rIns="50800"/>
            <a:lstStyle/>
            <a:p>
              <a:pPr algn="ctr">
                <a:lnSpc>
                  <a:spcPts val="3223"/>
                </a:lnSpc>
              </a:pPr>
            </a:p>
          </p:txBody>
        </p:sp>
      </p:grpSp>
      <p:sp>
        <p:nvSpPr>
          <p:cNvPr name="TextBox 17" id="17"/>
          <p:cNvSpPr txBox="true"/>
          <p:nvPr/>
        </p:nvSpPr>
        <p:spPr>
          <a:xfrm rot="0">
            <a:off x="6560546" y="1281534"/>
            <a:ext cx="5151398"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OUTCOME</a:t>
            </a:r>
          </a:p>
        </p:txBody>
      </p:sp>
      <p:sp>
        <p:nvSpPr>
          <p:cNvPr name="AutoShape 18" id="18"/>
          <p:cNvSpPr/>
          <p:nvPr/>
        </p:nvSpPr>
        <p:spPr>
          <a:xfrm>
            <a:off x="7891929" y="2865355"/>
            <a:ext cx="2504141" cy="0"/>
          </a:xfrm>
          <a:prstGeom prst="line">
            <a:avLst/>
          </a:prstGeom>
          <a:ln cap="rnd" w="114300">
            <a:solidFill>
              <a:srgbClr val="000000"/>
            </a:solidFill>
            <a:prstDash val="sysDot"/>
            <a:headEnd type="none" len="sm" w="sm"/>
            <a:tailEnd type="none" len="sm" w="sm"/>
          </a:ln>
        </p:spPr>
      </p:sp>
      <p:sp>
        <p:nvSpPr>
          <p:cNvPr name="AutoShape 19" id="19"/>
          <p:cNvSpPr/>
          <p:nvPr/>
        </p:nvSpPr>
        <p:spPr>
          <a:xfrm>
            <a:off x="7884175" y="8323822"/>
            <a:ext cx="2504141" cy="0"/>
          </a:xfrm>
          <a:prstGeom prst="line">
            <a:avLst/>
          </a:prstGeom>
          <a:ln cap="rnd" w="114300">
            <a:solidFill>
              <a:srgbClr val="000000"/>
            </a:solidFill>
            <a:prstDash val="sysDot"/>
            <a:headEnd type="none" len="sm" w="sm"/>
            <a:tailEnd type="none" len="sm" w="sm"/>
          </a:ln>
        </p:spPr>
      </p:sp>
      <p:grpSp>
        <p:nvGrpSpPr>
          <p:cNvPr name="Group 20" id="20"/>
          <p:cNvGrpSpPr/>
          <p:nvPr/>
        </p:nvGrpSpPr>
        <p:grpSpPr>
          <a:xfrm rot="0">
            <a:off x="2330102" y="3353394"/>
            <a:ext cx="4197256" cy="4255322"/>
            <a:chOff x="0" y="0"/>
            <a:chExt cx="1023795" cy="1037958"/>
          </a:xfrm>
        </p:grpSpPr>
        <p:sp>
          <p:nvSpPr>
            <p:cNvPr name="Freeform 21" id="21"/>
            <p:cNvSpPr/>
            <p:nvPr/>
          </p:nvSpPr>
          <p:spPr>
            <a:xfrm flipH="false" flipV="false" rot="0">
              <a:off x="0" y="0"/>
              <a:ext cx="1023795" cy="1037958"/>
            </a:xfrm>
            <a:custGeom>
              <a:avLst/>
              <a:gdLst/>
              <a:ahLst/>
              <a:cxnLst/>
              <a:rect r="r" b="b" t="t" l="l"/>
              <a:pathLst>
                <a:path h="1037958" w="1023795">
                  <a:moveTo>
                    <a:pt x="0" y="0"/>
                  </a:moveTo>
                  <a:lnTo>
                    <a:pt x="1023795" y="0"/>
                  </a:lnTo>
                  <a:lnTo>
                    <a:pt x="1023795" y="1037958"/>
                  </a:lnTo>
                  <a:lnTo>
                    <a:pt x="0" y="1037958"/>
                  </a:lnTo>
                  <a:close/>
                </a:path>
              </a:pathLst>
            </a:custGeom>
            <a:solidFill>
              <a:srgbClr val="000000">
                <a:alpha val="0"/>
              </a:srgbClr>
            </a:solidFill>
            <a:ln w="38100" cap="sq">
              <a:solidFill>
                <a:srgbClr val="000000"/>
              </a:solidFill>
              <a:prstDash val="solid"/>
              <a:miter/>
            </a:ln>
          </p:spPr>
        </p:sp>
        <p:sp>
          <p:nvSpPr>
            <p:cNvPr name="TextBox 22" id="22"/>
            <p:cNvSpPr txBox="true"/>
            <p:nvPr/>
          </p:nvSpPr>
          <p:spPr>
            <a:xfrm>
              <a:off x="0" y="-57150"/>
              <a:ext cx="1023795" cy="1095108"/>
            </a:xfrm>
            <a:prstGeom prst="rect">
              <a:avLst/>
            </a:prstGeom>
          </p:spPr>
          <p:txBody>
            <a:bodyPr anchor="ctr" rtlCol="false" tIns="50800" lIns="50800" bIns="50800" rIns="50800"/>
            <a:lstStyle/>
            <a:p>
              <a:pPr algn="ctr">
                <a:lnSpc>
                  <a:spcPts val="3223"/>
                </a:lnSpc>
              </a:pPr>
            </a:p>
          </p:txBody>
        </p:sp>
      </p:grpSp>
      <p:grpSp>
        <p:nvGrpSpPr>
          <p:cNvPr name="Group 23" id="23"/>
          <p:cNvGrpSpPr/>
          <p:nvPr/>
        </p:nvGrpSpPr>
        <p:grpSpPr>
          <a:xfrm rot="0">
            <a:off x="2587588" y="3639913"/>
            <a:ext cx="3682284" cy="3682284"/>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12"/>
              <a:stretch>
                <a:fillRect l="-25136" t="0" r="-25136" b="0"/>
              </a:stretch>
            </a:blipFill>
          </p:spPr>
        </p:sp>
      </p:grpSp>
      <p:sp>
        <p:nvSpPr>
          <p:cNvPr name="TextBox 25" id="25"/>
          <p:cNvSpPr txBox="true"/>
          <p:nvPr/>
        </p:nvSpPr>
        <p:spPr>
          <a:xfrm rot="0">
            <a:off x="6891288" y="4753574"/>
            <a:ext cx="9066610" cy="1598930"/>
          </a:xfrm>
          <a:prstGeom prst="rect">
            <a:avLst/>
          </a:prstGeom>
        </p:spPr>
        <p:txBody>
          <a:bodyPr anchor="t" rtlCol="false" tIns="0" lIns="0" bIns="0" rIns="0">
            <a:spAutoFit/>
          </a:bodyPr>
          <a:lstStyle/>
          <a:p>
            <a:pPr algn="ctr">
              <a:lnSpc>
                <a:spcPts val="3220"/>
              </a:lnSpc>
            </a:pPr>
            <a:r>
              <a:rPr lang="en-US" sz="2300">
                <a:solidFill>
                  <a:srgbClr val="000000"/>
                </a:solidFill>
                <a:latin typeface="Poppins"/>
                <a:ea typeface="Poppins"/>
                <a:cs typeface="Poppins"/>
                <a:sym typeface="Poppins"/>
              </a:rPr>
              <a:t>Meningkatan keselamatan </a:t>
            </a:r>
            <a:r>
              <a:rPr lang="en-US" sz="2300">
                <a:solidFill>
                  <a:srgbClr val="000000"/>
                </a:solidFill>
                <a:latin typeface="Poppins"/>
                <a:ea typeface="Poppins"/>
                <a:cs typeface="Poppins"/>
                <a:sym typeface="Poppins"/>
              </a:rPr>
              <a:t>penerbangan untuk mencapai zero accident melalui peningkatan kompetensi instruktur penerbang yang akan mencetak penerbangpenerbang</a:t>
            </a:r>
          </a:p>
          <a:p>
            <a:pPr algn="ctr">
              <a:lnSpc>
                <a:spcPts val="3220"/>
              </a:lnSpc>
              <a:spcBef>
                <a:spcPct val="0"/>
              </a:spcBef>
            </a:pPr>
            <a:r>
              <a:rPr lang="en-US" sz="2300">
                <a:solidFill>
                  <a:srgbClr val="000000"/>
                </a:solidFill>
                <a:latin typeface="Poppins"/>
                <a:ea typeface="Poppins"/>
                <a:cs typeface="Poppins"/>
                <a:sym typeface="Poppins"/>
              </a:rPr>
              <a:t>unggul untuk mengoperasikan helikopter Polri.</a:t>
            </a:r>
          </a:p>
        </p:txBody>
      </p:sp>
      <p:grpSp>
        <p:nvGrpSpPr>
          <p:cNvPr name="Group 26" id="26"/>
          <p:cNvGrpSpPr/>
          <p:nvPr/>
        </p:nvGrpSpPr>
        <p:grpSpPr>
          <a:xfrm rot="0">
            <a:off x="6891288" y="3353394"/>
            <a:ext cx="9027613" cy="742955"/>
            <a:chOff x="0" y="0"/>
            <a:chExt cx="4441220" cy="365504"/>
          </a:xfrm>
        </p:grpSpPr>
        <p:sp>
          <p:nvSpPr>
            <p:cNvPr name="Freeform 27" id="27"/>
            <p:cNvSpPr/>
            <p:nvPr/>
          </p:nvSpPr>
          <p:spPr>
            <a:xfrm flipH="false" flipV="false" rot="0">
              <a:off x="0" y="0"/>
              <a:ext cx="4441220" cy="365504"/>
            </a:xfrm>
            <a:custGeom>
              <a:avLst/>
              <a:gdLst/>
              <a:ahLst/>
              <a:cxnLst/>
              <a:rect r="r" b="b" t="t" l="l"/>
              <a:pathLst>
                <a:path h="365504" w="4441220">
                  <a:moveTo>
                    <a:pt x="0" y="0"/>
                  </a:moveTo>
                  <a:lnTo>
                    <a:pt x="4441220" y="0"/>
                  </a:lnTo>
                  <a:lnTo>
                    <a:pt x="4441220" y="365504"/>
                  </a:lnTo>
                  <a:lnTo>
                    <a:pt x="0" y="365504"/>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8" id="28"/>
            <p:cNvSpPr txBox="true"/>
            <p:nvPr/>
          </p:nvSpPr>
          <p:spPr>
            <a:xfrm>
              <a:off x="0" y="-57150"/>
              <a:ext cx="4441220" cy="422654"/>
            </a:xfrm>
            <a:prstGeom prst="rect">
              <a:avLst/>
            </a:prstGeom>
          </p:spPr>
          <p:txBody>
            <a:bodyPr anchor="ctr" rtlCol="false" tIns="50800" lIns="50800" bIns="50800" rIns="50800"/>
            <a:lstStyle/>
            <a:p>
              <a:pPr algn="ctr">
                <a:lnSpc>
                  <a:spcPts val="3223"/>
                </a:lnSpc>
              </a:pPr>
            </a:p>
          </p:txBody>
        </p:sp>
      </p:grpSp>
      <p:sp>
        <p:nvSpPr>
          <p:cNvPr name="TextBox 29" id="29"/>
          <p:cNvSpPr txBox="true"/>
          <p:nvPr/>
        </p:nvSpPr>
        <p:spPr>
          <a:xfrm rot="0">
            <a:off x="7115424" y="3444836"/>
            <a:ext cx="8565016" cy="483870"/>
          </a:xfrm>
          <a:prstGeom prst="rect">
            <a:avLst/>
          </a:prstGeom>
        </p:spPr>
        <p:txBody>
          <a:bodyPr anchor="t" rtlCol="false" tIns="0" lIns="0" bIns="0" rIns="0">
            <a:spAutoFit/>
          </a:bodyPr>
          <a:lstStyle/>
          <a:p>
            <a:pPr algn="ctr">
              <a:lnSpc>
                <a:spcPts val="3779"/>
              </a:lnSpc>
              <a:spcBef>
                <a:spcPct val="0"/>
              </a:spcBef>
            </a:pPr>
            <a:r>
              <a:rPr lang="en-US" b="true" sz="2699">
                <a:solidFill>
                  <a:srgbClr val="FFFFFF"/>
                </a:solidFill>
                <a:latin typeface="Poppins Bold"/>
                <a:ea typeface="Poppins Bold"/>
                <a:cs typeface="Poppins Bold"/>
                <a:sym typeface="Poppins Bold"/>
              </a:rPr>
              <a:t>IMPLEMENTASI PROYEK PERUBAHAN PERUBAHAN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3366217" y="2729603"/>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Membentuk tim efektif </a:t>
            </a:r>
            <a:r>
              <a:rPr lang="en-US" sz="2300">
                <a:solidFill>
                  <a:srgbClr val="000000"/>
                </a:solidFill>
                <a:latin typeface="Poppins"/>
                <a:ea typeface="Poppins"/>
                <a:cs typeface="Poppins"/>
                <a:sym typeface="Poppins"/>
              </a:rPr>
              <a:t>proyek perubahan</a:t>
            </a:r>
          </a:p>
        </p:txBody>
      </p:sp>
      <p:sp>
        <p:nvSpPr>
          <p:cNvPr name="TextBox 14" id="14"/>
          <p:cNvSpPr txBox="true"/>
          <p:nvPr/>
        </p:nvSpPr>
        <p:spPr>
          <a:xfrm rot="0">
            <a:off x="3366217" y="3758516"/>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Pembahasan pelibatan fungsi </a:t>
            </a:r>
            <a:r>
              <a:rPr lang="en-US" sz="2300">
                <a:solidFill>
                  <a:srgbClr val="000000"/>
                </a:solidFill>
                <a:latin typeface="Poppins"/>
                <a:ea typeface="Poppins"/>
                <a:cs typeface="Poppins"/>
                <a:sym typeface="Poppins"/>
              </a:rPr>
              <a:t>Bagkatprof dengan Stakeholder internal dan external</a:t>
            </a:r>
          </a:p>
        </p:txBody>
      </p:sp>
      <p:sp>
        <p:nvSpPr>
          <p:cNvPr name="TextBox 15" id="15"/>
          <p:cNvSpPr txBox="true"/>
          <p:nvPr/>
        </p:nvSpPr>
        <p:spPr>
          <a:xfrm rot="0">
            <a:off x="3366217" y="4747846"/>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Melaksanakan sosialisasi </a:t>
            </a:r>
            <a:r>
              <a:rPr lang="en-US" sz="2300">
                <a:solidFill>
                  <a:srgbClr val="000000"/>
                </a:solidFill>
                <a:latin typeface="Poppins"/>
                <a:ea typeface="Poppins"/>
                <a:cs typeface="Poppins"/>
                <a:sym typeface="Poppins"/>
              </a:rPr>
              <a:t>kepada stakeholders</a:t>
            </a:r>
          </a:p>
        </p:txBody>
      </p:sp>
      <p:grpSp>
        <p:nvGrpSpPr>
          <p:cNvPr name="Group 16" id="16"/>
          <p:cNvGrpSpPr/>
          <p:nvPr/>
        </p:nvGrpSpPr>
        <p:grpSpPr>
          <a:xfrm rot="0">
            <a:off x="2725073" y="773797"/>
            <a:ext cx="13387888" cy="1030616"/>
            <a:chOff x="0" y="0"/>
            <a:chExt cx="4028868" cy="310147"/>
          </a:xfrm>
        </p:grpSpPr>
        <p:sp>
          <p:nvSpPr>
            <p:cNvPr name="Freeform 17" id="17"/>
            <p:cNvSpPr/>
            <p:nvPr/>
          </p:nvSpPr>
          <p:spPr>
            <a:xfrm flipH="false" flipV="false" rot="0">
              <a:off x="0" y="0"/>
              <a:ext cx="4028868" cy="310147"/>
            </a:xfrm>
            <a:custGeom>
              <a:avLst/>
              <a:gdLst/>
              <a:ahLst/>
              <a:cxnLst/>
              <a:rect r="r" b="b" t="t" l="l"/>
              <a:pathLst>
                <a:path h="310147" w="4028868">
                  <a:moveTo>
                    <a:pt x="0" y="0"/>
                  </a:moveTo>
                  <a:lnTo>
                    <a:pt x="4028868" y="0"/>
                  </a:lnTo>
                  <a:lnTo>
                    <a:pt x="4028868"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18" id="18"/>
            <p:cNvSpPr txBox="true"/>
            <p:nvPr/>
          </p:nvSpPr>
          <p:spPr>
            <a:xfrm>
              <a:off x="0" y="-85725"/>
              <a:ext cx="4028868" cy="395872"/>
            </a:xfrm>
            <a:prstGeom prst="rect">
              <a:avLst/>
            </a:prstGeom>
          </p:spPr>
          <p:txBody>
            <a:bodyPr anchor="ctr" rtlCol="false" tIns="50800" lIns="50800" bIns="50800" rIns="50800"/>
            <a:lstStyle/>
            <a:p>
              <a:pPr algn="ctr">
                <a:lnSpc>
                  <a:spcPts val="3923"/>
                </a:lnSpc>
              </a:pPr>
              <a:r>
                <a:rPr lang="en-US" b="true" sz="2802">
                  <a:solidFill>
                    <a:srgbClr val="FFFFFF"/>
                  </a:solidFill>
                  <a:latin typeface="Poppins Medium"/>
                  <a:ea typeface="Poppins Medium"/>
                  <a:cs typeface="Poppins Medium"/>
                  <a:sym typeface="Poppins Medium"/>
                </a:rPr>
                <a:t>HASIL IMPLEMENTASI PROYEK PERUBAHAN</a:t>
              </a:r>
            </a:p>
          </p:txBody>
        </p:sp>
      </p:grpSp>
      <p:grpSp>
        <p:nvGrpSpPr>
          <p:cNvPr name="Group 19" id="19"/>
          <p:cNvGrpSpPr/>
          <p:nvPr/>
        </p:nvGrpSpPr>
        <p:grpSpPr>
          <a:xfrm rot="0">
            <a:off x="2096105" y="2576907"/>
            <a:ext cx="972766" cy="761320"/>
            <a:chOff x="0" y="0"/>
            <a:chExt cx="568927" cy="445262"/>
          </a:xfrm>
        </p:grpSpPr>
        <p:sp>
          <p:nvSpPr>
            <p:cNvPr name="Freeform 20" id="20"/>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1" id="21"/>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sp>
        <p:nvSpPr>
          <p:cNvPr name="TextBox 22" id="22"/>
          <p:cNvSpPr txBox="true"/>
          <p:nvPr/>
        </p:nvSpPr>
        <p:spPr>
          <a:xfrm rot="0">
            <a:off x="3366217" y="5738472"/>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Penyusunan SOP instruktur </a:t>
            </a:r>
            <a:r>
              <a:rPr lang="en-US" sz="2300">
                <a:solidFill>
                  <a:srgbClr val="000000"/>
                </a:solidFill>
                <a:latin typeface="Poppins"/>
                <a:ea typeface="Poppins"/>
                <a:cs typeface="Poppins"/>
                <a:sym typeface="Poppins"/>
              </a:rPr>
              <a:t>dengan instruktur dan penerbang Polri</a:t>
            </a:r>
          </a:p>
        </p:txBody>
      </p:sp>
      <p:sp>
        <p:nvSpPr>
          <p:cNvPr name="TextBox 23" id="23"/>
          <p:cNvSpPr txBox="true"/>
          <p:nvPr/>
        </p:nvSpPr>
        <p:spPr>
          <a:xfrm rot="0">
            <a:off x="3366217" y="6765787"/>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Penyusunan MoU dengan </a:t>
            </a:r>
            <a:r>
              <a:rPr lang="en-US" sz="2300">
                <a:solidFill>
                  <a:srgbClr val="000000"/>
                </a:solidFill>
                <a:latin typeface="Poppins"/>
                <a:ea typeface="Poppins"/>
                <a:cs typeface="Poppins"/>
                <a:sym typeface="Poppins"/>
              </a:rPr>
              <a:t>Kementerian Perhubungan</a:t>
            </a:r>
          </a:p>
        </p:txBody>
      </p:sp>
      <p:sp>
        <p:nvSpPr>
          <p:cNvPr name="TextBox 24" id="24"/>
          <p:cNvSpPr txBox="true"/>
          <p:nvPr/>
        </p:nvSpPr>
        <p:spPr>
          <a:xfrm rot="0">
            <a:off x="3366217" y="7774757"/>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Penyusunan PKS dengan </a:t>
            </a:r>
            <a:r>
              <a:rPr lang="en-US" sz="2300">
                <a:solidFill>
                  <a:srgbClr val="000000"/>
                </a:solidFill>
                <a:latin typeface="Poppins"/>
                <a:ea typeface="Poppins"/>
                <a:cs typeface="Poppins"/>
                <a:sym typeface="Poppins"/>
              </a:rPr>
              <a:t>lembaga pelatihan penerbangan</a:t>
            </a:r>
          </a:p>
        </p:txBody>
      </p:sp>
      <p:grpSp>
        <p:nvGrpSpPr>
          <p:cNvPr name="Group 25" id="25"/>
          <p:cNvGrpSpPr/>
          <p:nvPr/>
        </p:nvGrpSpPr>
        <p:grpSpPr>
          <a:xfrm rot="0">
            <a:off x="2096105" y="3588767"/>
            <a:ext cx="972766" cy="761320"/>
            <a:chOff x="0" y="0"/>
            <a:chExt cx="568927" cy="445262"/>
          </a:xfrm>
        </p:grpSpPr>
        <p:sp>
          <p:nvSpPr>
            <p:cNvPr name="Freeform 26" id="26"/>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7" id="27"/>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grpSp>
        <p:nvGrpSpPr>
          <p:cNvPr name="Group 28" id="28"/>
          <p:cNvGrpSpPr/>
          <p:nvPr/>
        </p:nvGrpSpPr>
        <p:grpSpPr>
          <a:xfrm rot="0">
            <a:off x="2096105" y="4595151"/>
            <a:ext cx="972766" cy="761320"/>
            <a:chOff x="0" y="0"/>
            <a:chExt cx="568927" cy="445262"/>
          </a:xfrm>
        </p:grpSpPr>
        <p:sp>
          <p:nvSpPr>
            <p:cNvPr name="Freeform 29" id="29"/>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0" id="30"/>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grpSp>
        <p:nvGrpSpPr>
          <p:cNvPr name="Group 31" id="31"/>
          <p:cNvGrpSpPr/>
          <p:nvPr/>
        </p:nvGrpSpPr>
        <p:grpSpPr>
          <a:xfrm rot="0">
            <a:off x="2096105" y="6613092"/>
            <a:ext cx="972766" cy="761320"/>
            <a:chOff x="0" y="0"/>
            <a:chExt cx="568927" cy="445262"/>
          </a:xfrm>
        </p:grpSpPr>
        <p:sp>
          <p:nvSpPr>
            <p:cNvPr name="Freeform 32" id="32"/>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3" id="33"/>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grpSp>
        <p:nvGrpSpPr>
          <p:cNvPr name="Group 34" id="34"/>
          <p:cNvGrpSpPr/>
          <p:nvPr/>
        </p:nvGrpSpPr>
        <p:grpSpPr>
          <a:xfrm rot="0">
            <a:off x="2096105" y="5604121"/>
            <a:ext cx="972766" cy="761320"/>
            <a:chOff x="0" y="0"/>
            <a:chExt cx="568927" cy="445262"/>
          </a:xfrm>
        </p:grpSpPr>
        <p:sp>
          <p:nvSpPr>
            <p:cNvPr name="Freeform 35" id="35"/>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6" id="36"/>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grpSp>
        <p:nvGrpSpPr>
          <p:cNvPr name="Group 37" id="37"/>
          <p:cNvGrpSpPr/>
          <p:nvPr/>
        </p:nvGrpSpPr>
        <p:grpSpPr>
          <a:xfrm rot="0">
            <a:off x="2096105" y="7622062"/>
            <a:ext cx="972766" cy="761320"/>
            <a:chOff x="0" y="0"/>
            <a:chExt cx="568927" cy="445262"/>
          </a:xfrm>
        </p:grpSpPr>
        <p:sp>
          <p:nvSpPr>
            <p:cNvPr name="Freeform 38" id="38"/>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9" id="39"/>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555955" y="6567117"/>
            <a:ext cx="3075969" cy="3075969"/>
          </a:xfrm>
          <a:custGeom>
            <a:avLst/>
            <a:gdLst/>
            <a:ahLst/>
            <a:cxnLst/>
            <a:rect r="r" b="b" t="t" l="l"/>
            <a:pathLst>
              <a:path h="3075969" w="3075969">
                <a:moveTo>
                  <a:pt x="0" y="0"/>
                </a:moveTo>
                <a:lnTo>
                  <a:pt x="3075969" y="0"/>
                </a:lnTo>
                <a:lnTo>
                  <a:pt x="3075969"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141060" y="3585712"/>
            <a:ext cx="5729748" cy="3408933"/>
            <a:chOff x="0" y="0"/>
            <a:chExt cx="1509069" cy="897826"/>
          </a:xfrm>
        </p:grpSpPr>
        <p:sp>
          <p:nvSpPr>
            <p:cNvPr name="Freeform 15" id="15"/>
            <p:cNvSpPr/>
            <p:nvPr/>
          </p:nvSpPr>
          <p:spPr>
            <a:xfrm flipH="false" flipV="false" rot="0">
              <a:off x="0" y="0"/>
              <a:ext cx="1509069" cy="897826"/>
            </a:xfrm>
            <a:custGeom>
              <a:avLst/>
              <a:gdLst/>
              <a:ahLst/>
              <a:cxnLst/>
              <a:rect r="r" b="b" t="t" l="l"/>
              <a:pathLst>
                <a:path h="897826" w="1509069">
                  <a:moveTo>
                    <a:pt x="0" y="0"/>
                  </a:moveTo>
                  <a:lnTo>
                    <a:pt x="1509069" y="0"/>
                  </a:lnTo>
                  <a:lnTo>
                    <a:pt x="1509069" y="897826"/>
                  </a:lnTo>
                  <a:lnTo>
                    <a:pt x="0" y="897826"/>
                  </a:lnTo>
                  <a:close/>
                </a:path>
              </a:pathLst>
            </a:custGeom>
            <a:solidFill>
              <a:srgbClr val="000000">
                <a:alpha val="0"/>
              </a:srgbClr>
            </a:solidFill>
            <a:ln w="38100" cap="sq">
              <a:solidFill>
                <a:srgbClr val="000000"/>
              </a:solidFill>
              <a:prstDash val="solid"/>
              <a:miter/>
            </a:ln>
          </p:spPr>
        </p:sp>
        <p:sp>
          <p:nvSpPr>
            <p:cNvPr name="TextBox 16" id="16"/>
            <p:cNvSpPr txBox="true"/>
            <p:nvPr/>
          </p:nvSpPr>
          <p:spPr>
            <a:xfrm>
              <a:off x="0" y="-57150"/>
              <a:ext cx="1509069" cy="954976"/>
            </a:xfrm>
            <a:prstGeom prst="rect">
              <a:avLst/>
            </a:prstGeom>
          </p:spPr>
          <p:txBody>
            <a:bodyPr anchor="ctr" rtlCol="false" tIns="50800" lIns="50800" bIns="50800" rIns="50800"/>
            <a:lstStyle/>
            <a:p>
              <a:pPr algn="ctr">
                <a:lnSpc>
                  <a:spcPts val="3223"/>
                </a:lnSpc>
              </a:pPr>
            </a:p>
          </p:txBody>
        </p:sp>
      </p:grpSp>
      <p:grpSp>
        <p:nvGrpSpPr>
          <p:cNvPr name="Group 17" id="17"/>
          <p:cNvGrpSpPr/>
          <p:nvPr/>
        </p:nvGrpSpPr>
        <p:grpSpPr>
          <a:xfrm rot="0">
            <a:off x="6277870" y="3585712"/>
            <a:ext cx="5729748" cy="3408933"/>
            <a:chOff x="0" y="0"/>
            <a:chExt cx="1509069" cy="897826"/>
          </a:xfrm>
        </p:grpSpPr>
        <p:sp>
          <p:nvSpPr>
            <p:cNvPr name="Freeform 18" id="18"/>
            <p:cNvSpPr/>
            <p:nvPr/>
          </p:nvSpPr>
          <p:spPr>
            <a:xfrm flipH="false" flipV="false" rot="0">
              <a:off x="0" y="0"/>
              <a:ext cx="1509069" cy="897826"/>
            </a:xfrm>
            <a:custGeom>
              <a:avLst/>
              <a:gdLst/>
              <a:ahLst/>
              <a:cxnLst/>
              <a:rect r="r" b="b" t="t" l="l"/>
              <a:pathLst>
                <a:path h="897826" w="1509069">
                  <a:moveTo>
                    <a:pt x="0" y="0"/>
                  </a:moveTo>
                  <a:lnTo>
                    <a:pt x="1509069" y="0"/>
                  </a:lnTo>
                  <a:lnTo>
                    <a:pt x="1509069" y="897826"/>
                  </a:lnTo>
                  <a:lnTo>
                    <a:pt x="0" y="897826"/>
                  </a:ln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0" y="-57150"/>
              <a:ext cx="1509069" cy="954976"/>
            </a:xfrm>
            <a:prstGeom prst="rect">
              <a:avLst/>
            </a:prstGeom>
          </p:spPr>
          <p:txBody>
            <a:bodyPr anchor="ctr" rtlCol="false" tIns="50800" lIns="50800" bIns="50800" rIns="50800"/>
            <a:lstStyle/>
            <a:p>
              <a:pPr algn="ctr">
                <a:lnSpc>
                  <a:spcPts val="3223"/>
                </a:lnSpc>
              </a:pPr>
            </a:p>
          </p:txBody>
        </p:sp>
      </p:grpSp>
      <p:sp>
        <p:nvSpPr>
          <p:cNvPr name="TextBox 20" id="20"/>
          <p:cNvSpPr txBox="true"/>
          <p:nvPr/>
        </p:nvSpPr>
        <p:spPr>
          <a:xfrm rot="0">
            <a:off x="266013" y="4257038"/>
            <a:ext cx="5479840" cy="2022228"/>
          </a:xfrm>
          <a:prstGeom prst="rect">
            <a:avLst/>
          </a:prstGeom>
        </p:spPr>
        <p:txBody>
          <a:bodyPr anchor="t" rtlCol="false" tIns="0" lIns="0" bIns="0" rIns="0">
            <a:spAutoFit/>
          </a:bodyPr>
          <a:lstStyle/>
          <a:p>
            <a:pPr algn="l">
              <a:lnSpc>
                <a:spcPts val="2679"/>
              </a:lnSpc>
              <a:spcBef>
                <a:spcPct val="0"/>
              </a:spcBef>
            </a:pPr>
            <a:r>
              <a:rPr lang="en-US" sz="1913">
                <a:solidFill>
                  <a:srgbClr val="000000"/>
                </a:solidFill>
                <a:latin typeface="Poppins"/>
                <a:ea typeface="Poppins"/>
                <a:cs typeface="Poppins"/>
                <a:sym typeface="Poppins"/>
              </a:rPr>
              <a:t>Manfaat bagi internal adalah </a:t>
            </a:r>
            <a:r>
              <a:rPr lang="en-US" sz="1913">
                <a:solidFill>
                  <a:srgbClr val="000000"/>
                </a:solidFill>
                <a:latin typeface="Poppins"/>
                <a:ea typeface="Poppins"/>
                <a:cs typeface="Poppins"/>
                <a:sym typeface="Poppins"/>
              </a:rPr>
              <a:t>meningkatkan kemampuan dan kinerja instruktur Penerbang Polri khususnya dalam mencetak penerbang-penerbang muda yang unggul dalam mengutamakan keselamatan pada kegiatan penerbangan operasional Polri</a:t>
            </a:r>
          </a:p>
        </p:txBody>
      </p:sp>
      <p:sp>
        <p:nvSpPr>
          <p:cNvPr name="TextBox 21" id="21"/>
          <p:cNvSpPr txBox="true"/>
          <p:nvPr/>
        </p:nvSpPr>
        <p:spPr>
          <a:xfrm rot="0">
            <a:off x="6366890" y="4247513"/>
            <a:ext cx="5538711" cy="2009140"/>
          </a:xfrm>
          <a:prstGeom prst="rect">
            <a:avLst/>
          </a:prstGeom>
        </p:spPr>
        <p:txBody>
          <a:bodyPr anchor="t" rtlCol="false" tIns="0" lIns="0" bIns="0" rIns="0">
            <a:spAutoFit/>
          </a:bodyPr>
          <a:lstStyle/>
          <a:p>
            <a:pPr algn="just">
              <a:lnSpc>
                <a:spcPts val="2660"/>
              </a:lnSpc>
              <a:spcBef>
                <a:spcPct val="0"/>
              </a:spcBef>
            </a:pPr>
            <a:r>
              <a:rPr lang="en-US" sz="1900">
                <a:solidFill>
                  <a:srgbClr val="000000"/>
                </a:solidFill>
                <a:latin typeface="Poppins"/>
                <a:ea typeface="Poppins"/>
                <a:cs typeface="Poppins"/>
                <a:sym typeface="Poppins"/>
              </a:rPr>
              <a:t>Program kerja sama pelatihan </a:t>
            </a:r>
            <a:r>
              <a:rPr lang="en-US" sz="1900">
                <a:solidFill>
                  <a:srgbClr val="000000"/>
                </a:solidFill>
                <a:latin typeface="Poppins"/>
                <a:ea typeface="Poppins"/>
                <a:cs typeface="Poppins"/>
                <a:sym typeface="Poppins"/>
              </a:rPr>
              <a:t>antara Polri dengan lembaga pendidikan penerbangan akan memberikan pendapatan terhadap lembaga tersebut yang bernaung di bawah Kemenhub Pendanaan akan didapat dari DIPA APBN 2025</a:t>
            </a:r>
          </a:p>
        </p:txBody>
      </p:sp>
      <p:grpSp>
        <p:nvGrpSpPr>
          <p:cNvPr name="Group 22" id="22"/>
          <p:cNvGrpSpPr/>
          <p:nvPr/>
        </p:nvGrpSpPr>
        <p:grpSpPr>
          <a:xfrm rot="0">
            <a:off x="6366890" y="1241246"/>
            <a:ext cx="5538711" cy="1030616"/>
            <a:chOff x="0" y="0"/>
            <a:chExt cx="1666785" cy="310147"/>
          </a:xfrm>
        </p:grpSpPr>
        <p:sp>
          <p:nvSpPr>
            <p:cNvPr name="Freeform 23" id="23"/>
            <p:cNvSpPr/>
            <p:nvPr/>
          </p:nvSpPr>
          <p:spPr>
            <a:xfrm flipH="false" flipV="false" rot="0">
              <a:off x="0" y="0"/>
              <a:ext cx="1666785" cy="310147"/>
            </a:xfrm>
            <a:custGeom>
              <a:avLst/>
              <a:gdLst/>
              <a:ahLst/>
              <a:cxnLst/>
              <a:rect r="r" b="b" t="t" l="l"/>
              <a:pathLst>
                <a:path h="310147" w="1666785">
                  <a:moveTo>
                    <a:pt x="0" y="0"/>
                  </a:moveTo>
                  <a:lnTo>
                    <a:pt x="1666785" y="0"/>
                  </a:lnTo>
                  <a:lnTo>
                    <a:pt x="1666785"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4" id="24"/>
            <p:cNvSpPr txBox="true"/>
            <p:nvPr/>
          </p:nvSpPr>
          <p:spPr>
            <a:xfrm>
              <a:off x="0" y="-57150"/>
              <a:ext cx="1666785" cy="367297"/>
            </a:xfrm>
            <a:prstGeom prst="rect">
              <a:avLst/>
            </a:prstGeom>
          </p:spPr>
          <p:txBody>
            <a:bodyPr anchor="ctr" rtlCol="false" tIns="50800" lIns="50800" bIns="50800" rIns="50800"/>
            <a:lstStyle/>
            <a:p>
              <a:pPr algn="ctr">
                <a:lnSpc>
                  <a:spcPts val="3223"/>
                </a:lnSpc>
              </a:pPr>
            </a:p>
          </p:txBody>
        </p:sp>
      </p:grpSp>
      <p:sp>
        <p:nvSpPr>
          <p:cNvPr name="TextBox 25" id="25"/>
          <p:cNvSpPr txBox="true"/>
          <p:nvPr/>
        </p:nvSpPr>
        <p:spPr>
          <a:xfrm rot="0">
            <a:off x="7088112" y="1281534"/>
            <a:ext cx="4096267"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MANFAAT </a:t>
            </a:r>
          </a:p>
        </p:txBody>
      </p:sp>
      <p:sp>
        <p:nvSpPr>
          <p:cNvPr name="AutoShape 26" id="26"/>
          <p:cNvSpPr/>
          <p:nvPr/>
        </p:nvSpPr>
        <p:spPr>
          <a:xfrm>
            <a:off x="7891929" y="2865355"/>
            <a:ext cx="2504141" cy="0"/>
          </a:xfrm>
          <a:prstGeom prst="line">
            <a:avLst/>
          </a:prstGeom>
          <a:ln cap="rnd" w="114300">
            <a:solidFill>
              <a:srgbClr val="000000"/>
            </a:solidFill>
            <a:prstDash val="sysDot"/>
            <a:headEnd type="none" len="sm" w="sm"/>
            <a:tailEnd type="none" len="sm" w="sm"/>
          </a:ln>
        </p:spPr>
      </p:sp>
      <p:sp>
        <p:nvSpPr>
          <p:cNvPr name="AutoShape 27" id="27"/>
          <p:cNvSpPr/>
          <p:nvPr/>
        </p:nvSpPr>
        <p:spPr>
          <a:xfrm>
            <a:off x="7884175" y="8323822"/>
            <a:ext cx="2504141" cy="0"/>
          </a:xfrm>
          <a:prstGeom prst="line">
            <a:avLst/>
          </a:prstGeom>
          <a:ln cap="rnd" w="114300">
            <a:solidFill>
              <a:srgbClr val="000000"/>
            </a:solidFill>
            <a:prstDash val="sysDot"/>
            <a:headEnd type="none" len="sm" w="sm"/>
            <a:tailEnd type="none" len="sm" w="sm"/>
          </a:ln>
        </p:spPr>
      </p:sp>
      <p:grpSp>
        <p:nvGrpSpPr>
          <p:cNvPr name="Group 28" id="28"/>
          <p:cNvGrpSpPr/>
          <p:nvPr/>
        </p:nvGrpSpPr>
        <p:grpSpPr>
          <a:xfrm rot="0">
            <a:off x="1806202" y="3286613"/>
            <a:ext cx="2305717" cy="598197"/>
            <a:chOff x="0" y="0"/>
            <a:chExt cx="1348510" cy="349858"/>
          </a:xfrm>
        </p:grpSpPr>
        <p:sp>
          <p:nvSpPr>
            <p:cNvPr name="Freeform 29" id="29"/>
            <p:cNvSpPr/>
            <p:nvPr/>
          </p:nvSpPr>
          <p:spPr>
            <a:xfrm flipH="false" flipV="false" rot="0">
              <a:off x="0" y="0"/>
              <a:ext cx="1348510" cy="349858"/>
            </a:xfrm>
            <a:custGeom>
              <a:avLst/>
              <a:gdLst/>
              <a:ahLst/>
              <a:cxnLst/>
              <a:rect r="r" b="b" t="t" l="l"/>
              <a:pathLst>
                <a:path h="349858" w="1348510">
                  <a:moveTo>
                    <a:pt x="0" y="0"/>
                  </a:moveTo>
                  <a:lnTo>
                    <a:pt x="1348510" y="0"/>
                  </a:lnTo>
                  <a:lnTo>
                    <a:pt x="1348510"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0" id="30"/>
            <p:cNvSpPr txBox="true"/>
            <p:nvPr/>
          </p:nvSpPr>
          <p:spPr>
            <a:xfrm>
              <a:off x="0" y="-57150"/>
              <a:ext cx="1348510" cy="407008"/>
            </a:xfrm>
            <a:prstGeom prst="rect">
              <a:avLst/>
            </a:prstGeom>
          </p:spPr>
          <p:txBody>
            <a:bodyPr anchor="ctr" rtlCol="false" tIns="50800" lIns="50800" bIns="50800" rIns="50800"/>
            <a:lstStyle/>
            <a:p>
              <a:pPr algn="ctr">
                <a:lnSpc>
                  <a:spcPts val="3223"/>
                </a:lnSpc>
              </a:pPr>
            </a:p>
          </p:txBody>
        </p:sp>
      </p:grpSp>
      <p:grpSp>
        <p:nvGrpSpPr>
          <p:cNvPr name="Group 31" id="31"/>
          <p:cNvGrpSpPr/>
          <p:nvPr/>
        </p:nvGrpSpPr>
        <p:grpSpPr>
          <a:xfrm rot="0">
            <a:off x="7989885" y="3286613"/>
            <a:ext cx="2305717" cy="598197"/>
            <a:chOff x="0" y="0"/>
            <a:chExt cx="1348510" cy="349858"/>
          </a:xfrm>
        </p:grpSpPr>
        <p:sp>
          <p:nvSpPr>
            <p:cNvPr name="Freeform 32" id="32"/>
            <p:cNvSpPr/>
            <p:nvPr/>
          </p:nvSpPr>
          <p:spPr>
            <a:xfrm flipH="false" flipV="false" rot="0">
              <a:off x="0" y="0"/>
              <a:ext cx="1348510" cy="349858"/>
            </a:xfrm>
            <a:custGeom>
              <a:avLst/>
              <a:gdLst/>
              <a:ahLst/>
              <a:cxnLst/>
              <a:rect r="r" b="b" t="t" l="l"/>
              <a:pathLst>
                <a:path h="349858" w="1348510">
                  <a:moveTo>
                    <a:pt x="0" y="0"/>
                  </a:moveTo>
                  <a:lnTo>
                    <a:pt x="1348510" y="0"/>
                  </a:lnTo>
                  <a:lnTo>
                    <a:pt x="1348510"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3" id="33"/>
            <p:cNvSpPr txBox="true"/>
            <p:nvPr/>
          </p:nvSpPr>
          <p:spPr>
            <a:xfrm>
              <a:off x="0" y="-57150"/>
              <a:ext cx="1348510" cy="407008"/>
            </a:xfrm>
            <a:prstGeom prst="rect">
              <a:avLst/>
            </a:prstGeom>
          </p:spPr>
          <p:txBody>
            <a:bodyPr anchor="ctr" rtlCol="false" tIns="50800" lIns="50800" bIns="50800" rIns="50800"/>
            <a:lstStyle/>
            <a:p>
              <a:pPr algn="ctr">
                <a:lnSpc>
                  <a:spcPts val="3223"/>
                </a:lnSpc>
              </a:pPr>
            </a:p>
          </p:txBody>
        </p:sp>
      </p:grpSp>
      <p:sp>
        <p:nvSpPr>
          <p:cNvPr name="TextBox 34" id="34"/>
          <p:cNvSpPr txBox="true"/>
          <p:nvPr/>
        </p:nvSpPr>
        <p:spPr>
          <a:xfrm rot="0">
            <a:off x="1931034" y="3305677"/>
            <a:ext cx="2056052" cy="483870"/>
          </a:xfrm>
          <a:prstGeom prst="rect">
            <a:avLst/>
          </a:prstGeom>
        </p:spPr>
        <p:txBody>
          <a:bodyPr anchor="t" rtlCol="false" tIns="0" lIns="0" bIns="0" rIns="0">
            <a:spAutoFit/>
          </a:bodyPr>
          <a:lstStyle/>
          <a:p>
            <a:pPr algn="ctr" marL="0" indent="0" lvl="0">
              <a:lnSpc>
                <a:spcPts val="3779"/>
              </a:lnSpc>
              <a:spcBef>
                <a:spcPct val="0"/>
              </a:spcBef>
            </a:pPr>
            <a:r>
              <a:rPr lang="en-US" b="true" sz="2700">
                <a:solidFill>
                  <a:srgbClr val="FFFFFF"/>
                </a:solidFill>
                <a:latin typeface="Poppins Bold"/>
                <a:ea typeface="Poppins Bold"/>
                <a:cs typeface="Poppins Bold"/>
                <a:sym typeface="Poppins Bold"/>
              </a:rPr>
              <a:t>INTERNAL</a:t>
            </a:r>
          </a:p>
        </p:txBody>
      </p:sp>
      <p:sp>
        <p:nvSpPr>
          <p:cNvPr name="TextBox 35" id="35"/>
          <p:cNvSpPr txBox="true"/>
          <p:nvPr/>
        </p:nvSpPr>
        <p:spPr>
          <a:xfrm rot="0">
            <a:off x="8114718" y="3305677"/>
            <a:ext cx="2056052" cy="483870"/>
          </a:xfrm>
          <a:prstGeom prst="rect">
            <a:avLst/>
          </a:prstGeom>
        </p:spPr>
        <p:txBody>
          <a:bodyPr anchor="t" rtlCol="false" tIns="0" lIns="0" bIns="0" rIns="0">
            <a:spAutoFit/>
          </a:bodyPr>
          <a:lstStyle/>
          <a:p>
            <a:pPr algn="ctr" marL="0" indent="0" lvl="0">
              <a:lnSpc>
                <a:spcPts val="3779"/>
              </a:lnSpc>
              <a:spcBef>
                <a:spcPct val="0"/>
              </a:spcBef>
            </a:pPr>
            <a:r>
              <a:rPr lang="en-US" b="true" sz="2700">
                <a:solidFill>
                  <a:srgbClr val="FFFFFF"/>
                </a:solidFill>
                <a:latin typeface="Poppins Bold"/>
                <a:ea typeface="Poppins Bold"/>
                <a:cs typeface="Poppins Bold"/>
                <a:sym typeface="Poppins Bold"/>
              </a:rPr>
              <a:t>EKSTERNAL</a:t>
            </a:r>
          </a:p>
        </p:txBody>
      </p:sp>
      <p:grpSp>
        <p:nvGrpSpPr>
          <p:cNvPr name="Group 36" id="36"/>
          <p:cNvGrpSpPr/>
          <p:nvPr/>
        </p:nvGrpSpPr>
        <p:grpSpPr>
          <a:xfrm rot="0">
            <a:off x="12417193" y="3585712"/>
            <a:ext cx="5729748" cy="3408933"/>
            <a:chOff x="0" y="0"/>
            <a:chExt cx="1509069" cy="897826"/>
          </a:xfrm>
        </p:grpSpPr>
        <p:sp>
          <p:nvSpPr>
            <p:cNvPr name="Freeform 37" id="37"/>
            <p:cNvSpPr/>
            <p:nvPr/>
          </p:nvSpPr>
          <p:spPr>
            <a:xfrm flipH="false" flipV="false" rot="0">
              <a:off x="0" y="0"/>
              <a:ext cx="1509069" cy="897826"/>
            </a:xfrm>
            <a:custGeom>
              <a:avLst/>
              <a:gdLst/>
              <a:ahLst/>
              <a:cxnLst/>
              <a:rect r="r" b="b" t="t" l="l"/>
              <a:pathLst>
                <a:path h="897826" w="1509069">
                  <a:moveTo>
                    <a:pt x="0" y="0"/>
                  </a:moveTo>
                  <a:lnTo>
                    <a:pt x="1509069" y="0"/>
                  </a:lnTo>
                  <a:lnTo>
                    <a:pt x="1509069" y="897826"/>
                  </a:lnTo>
                  <a:lnTo>
                    <a:pt x="0" y="897826"/>
                  </a:lnTo>
                  <a:close/>
                </a:path>
              </a:pathLst>
            </a:custGeom>
            <a:solidFill>
              <a:srgbClr val="000000">
                <a:alpha val="0"/>
              </a:srgbClr>
            </a:solidFill>
            <a:ln w="38100" cap="sq">
              <a:solidFill>
                <a:srgbClr val="000000"/>
              </a:solidFill>
              <a:prstDash val="solid"/>
              <a:miter/>
            </a:ln>
          </p:spPr>
        </p:sp>
        <p:sp>
          <p:nvSpPr>
            <p:cNvPr name="TextBox 38" id="38"/>
            <p:cNvSpPr txBox="true"/>
            <p:nvPr/>
          </p:nvSpPr>
          <p:spPr>
            <a:xfrm>
              <a:off x="0" y="-57150"/>
              <a:ext cx="1509069" cy="954976"/>
            </a:xfrm>
            <a:prstGeom prst="rect">
              <a:avLst/>
            </a:prstGeom>
          </p:spPr>
          <p:txBody>
            <a:bodyPr anchor="ctr" rtlCol="false" tIns="50800" lIns="50800" bIns="50800" rIns="50800"/>
            <a:lstStyle/>
            <a:p>
              <a:pPr algn="ctr">
                <a:lnSpc>
                  <a:spcPts val="3223"/>
                </a:lnSpc>
              </a:pPr>
            </a:p>
          </p:txBody>
        </p:sp>
      </p:grpSp>
      <p:sp>
        <p:nvSpPr>
          <p:cNvPr name="TextBox 39" id="39"/>
          <p:cNvSpPr txBox="true"/>
          <p:nvPr/>
        </p:nvSpPr>
        <p:spPr>
          <a:xfrm rot="0">
            <a:off x="12541018" y="4247513"/>
            <a:ext cx="5396611" cy="1064078"/>
          </a:xfrm>
          <a:prstGeom prst="rect">
            <a:avLst/>
          </a:prstGeom>
        </p:spPr>
        <p:txBody>
          <a:bodyPr anchor="t" rtlCol="false" tIns="0" lIns="0" bIns="0" rIns="0">
            <a:spAutoFit/>
          </a:bodyPr>
          <a:lstStyle/>
          <a:p>
            <a:pPr algn="just">
              <a:lnSpc>
                <a:spcPts val="2775"/>
              </a:lnSpc>
              <a:spcBef>
                <a:spcPct val="0"/>
              </a:spcBef>
            </a:pPr>
            <a:r>
              <a:rPr lang="en-US" sz="1982">
                <a:solidFill>
                  <a:srgbClr val="000000"/>
                </a:solidFill>
                <a:latin typeface="Poppins"/>
                <a:ea typeface="Poppins"/>
                <a:cs typeface="Poppins"/>
                <a:sym typeface="Poppins"/>
              </a:rPr>
              <a:t>Meningkatkan kemampuan manajemen strategis dan Meningkatkan Sistem Keselamatan Penerbangan</a:t>
            </a:r>
          </a:p>
        </p:txBody>
      </p:sp>
      <p:grpSp>
        <p:nvGrpSpPr>
          <p:cNvPr name="Group 40" id="40"/>
          <p:cNvGrpSpPr/>
          <p:nvPr/>
        </p:nvGrpSpPr>
        <p:grpSpPr>
          <a:xfrm rot="0">
            <a:off x="14129208" y="3286613"/>
            <a:ext cx="2305717" cy="598197"/>
            <a:chOff x="0" y="0"/>
            <a:chExt cx="1348510" cy="349858"/>
          </a:xfrm>
        </p:grpSpPr>
        <p:sp>
          <p:nvSpPr>
            <p:cNvPr name="Freeform 41" id="41"/>
            <p:cNvSpPr/>
            <p:nvPr/>
          </p:nvSpPr>
          <p:spPr>
            <a:xfrm flipH="false" flipV="false" rot="0">
              <a:off x="0" y="0"/>
              <a:ext cx="1348510" cy="349858"/>
            </a:xfrm>
            <a:custGeom>
              <a:avLst/>
              <a:gdLst/>
              <a:ahLst/>
              <a:cxnLst/>
              <a:rect r="r" b="b" t="t" l="l"/>
              <a:pathLst>
                <a:path h="349858" w="1348510">
                  <a:moveTo>
                    <a:pt x="0" y="0"/>
                  </a:moveTo>
                  <a:lnTo>
                    <a:pt x="1348510" y="0"/>
                  </a:lnTo>
                  <a:lnTo>
                    <a:pt x="1348510"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42" id="42"/>
            <p:cNvSpPr txBox="true"/>
            <p:nvPr/>
          </p:nvSpPr>
          <p:spPr>
            <a:xfrm>
              <a:off x="0" y="-57150"/>
              <a:ext cx="1348510" cy="407008"/>
            </a:xfrm>
            <a:prstGeom prst="rect">
              <a:avLst/>
            </a:prstGeom>
          </p:spPr>
          <p:txBody>
            <a:bodyPr anchor="ctr" rtlCol="false" tIns="50800" lIns="50800" bIns="50800" rIns="50800"/>
            <a:lstStyle/>
            <a:p>
              <a:pPr algn="ctr">
                <a:lnSpc>
                  <a:spcPts val="3223"/>
                </a:lnSpc>
              </a:pPr>
            </a:p>
          </p:txBody>
        </p:sp>
      </p:grpSp>
      <p:sp>
        <p:nvSpPr>
          <p:cNvPr name="TextBox 43" id="43"/>
          <p:cNvSpPr txBox="true"/>
          <p:nvPr/>
        </p:nvSpPr>
        <p:spPr>
          <a:xfrm rot="0">
            <a:off x="14254040" y="3305677"/>
            <a:ext cx="2056052" cy="483870"/>
          </a:xfrm>
          <a:prstGeom prst="rect">
            <a:avLst/>
          </a:prstGeom>
        </p:spPr>
        <p:txBody>
          <a:bodyPr anchor="t" rtlCol="false" tIns="0" lIns="0" bIns="0" rIns="0">
            <a:spAutoFit/>
          </a:bodyPr>
          <a:lstStyle/>
          <a:p>
            <a:pPr algn="ctr" marL="0" indent="0" lvl="0">
              <a:lnSpc>
                <a:spcPts val="3779"/>
              </a:lnSpc>
              <a:spcBef>
                <a:spcPct val="0"/>
              </a:spcBef>
            </a:pPr>
            <a:r>
              <a:rPr lang="en-US" b="true" sz="2700">
                <a:solidFill>
                  <a:srgbClr val="FFFFFF"/>
                </a:solidFill>
                <a:latin typeface="Poppins Bold"/>
                <a:ea typeface="Poppins Bold"/>
                <a:cs typeface="Poppins Bold"/>
                <a:sym typeface="Poppins Bold"/>
              </a:rPr>
              <a:t>PESERTA</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2625797" y="2860957"/>
            <a:ext cx="12552684" cy="11988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Dalam penyusunan proyek </a:t>
            </a:r>
            <a:r>
              <a:rPr lang="en-US" sz="2300">
                <a:solidFill>
                  <a:srgbClr val="000000"/>
                </a:solidFill>
                <a:latin typeface="Poppins"/>
                <a:ea typeface="Poppins"/>
                <a:cs typeface="Poppins"/>
                <a:sym typeface="Poppins"/>
              </a:rPr>
              <a:t>perubahan ini, project leader membangun kerja sama dengan berbagai pihak baik pihak internal Direktorat Kepolisian Udara dan Korps Kepolisian Perairan Udara maupun pihak eksternal</a:t>
            </a:r>
          </a:p>
        </p:txBody>
      </p:sp>
      <p:sp>
        <p:nvSpPr>
          <p:cNvPr name="TextBox 14" id="14"/>
          <p:cNvSpPr txBox="true"/>
          <p:nvPr/>
        </p:nvSpPr>
        <p:spPr>
          <a:xfrm rot="0">
            <a:off x="2606747" y="5053243"/>
            <a:ext cx="12552684" cy="1598930"/>
          </a:xfrm>
          <a:prstGeom prst="rect">
            <a:avLst/>
          </a:prstGeom>
        </p:spPr>
        <p:txBody>
          <a:bodyPr anchor="t" rtlCol="false" tIns="0" lIns="0" bIns="0" rIns="0">
            <a:spAutoFit/>
          </a:bodyPr>
          <a:lstStyle/>
          <a:p>
            <a:pPr algn="l">
              <a:lnSpc>
                <a:spcPts val="3220"/>
              </a:lnSpc>
            </a:pPr>
            <a:r>
              <a:rPr lang="en-US" sz="2300">
                <a:solidFill>
                  <a:srgbClr val="000000"/>
                </a:solidFill>
                <a:latin typeface="Poppins"/>
                <a:ea typeface="Poppins"/>
                <a:cs typeface="Poppins"/>
                <a:sym typeface="Poppins"/>
              </a:rPr>
              <a:t>Sebagai seorang project </a:t>
            </a:r>
            <a:r>
              <a:rPr lang="en-US" sz="2300">
                <a:solidFill>
                  <a:srgbClr val="000000"/>
                </a:solidFill>
                <a:latin typeface="Poppins"/>
                <a:ea typeface="Poppins"/>
                <a:cs typeface="Poppins"/>
                <a:sym typeface="Poppins"/>
              </a:rPr>
              <a:t>leader dalam melaksanakan proyek perubahan. Diperlukan</a:t>
            </a:r>
          </a:p>
          <a:p>
            <a:pPr algn="l">
              <a:lnSpc>
                <a:spcPts val="3220"/>
              </a:lnSpc>
              <a:spcBef>
                <a:spcPct val="0"/>
              </a:spcBef>
            </a:pPr>
            <a:r>
              <a:rPr lang="en-US" sz="2300">
                <a:solidFill>
                  <a:srgbClr val="000000"/>
                </a:solidFill>
                <a:latin typeface="Poppins"/>
                <a:ea typeface="Poppins"/>
                <a:cs typeface="Poppins"/>
                <a:sym typeface="Poppins"/>
              </a:rPr>
              <a:t>ketelitian dan kecermatan dalam mengindentifikasi dan melihat peluang yang ada. Dalam pelaksanaan proyek perubahan ini, salah satu peluang yang dimanfaatkan adalah pada saat kunjungan ke Direktur PPI Curug dan API Banyuwangi</a:t>
            </a:r>
          </a:p>
        </p:txBody>
      </p:sp>
      <p:grpSp>
        <p:nvGrpSpPr>
          <p:cNvPr name="Group 15" id="15"/>
          <p:cNvGrpSpPr/>
          <p:nvPr/>
        </p:nvGrpSpPr>
        <p:grpSpPr>
          <a:xfrm rot="0">
            <a:off x="2582488" y="564314"/>
            <a:ext cx="13634364" cy="1030616"/>
            <a:chOff x="0" y="0"/>
            <a:chExt cx="4103041" cy="310147"/>
          </a:xfrm>
        </p:grpSpPr>
        <p:sp>
          <p:nvSpPr>
            <p:cNvPr name="Freeform 16" id="16"/>
            <p:cNvSpPr/>
            <p:nvPr/>
          </p:nvSpPr>
          <p:spPr>
            <a:xfrm flipH="false" flipV="false" rot="0">
              <a:off x="0" y="0"/>
              <a:ext cx="4103041" cy="310147"/>
            </a:xfrm>
            <a:custGeom>
              <a:avLst/>
              <a:gdLst/>
              <a:ahLst/>
              <a:cxnLst/>
              <a:rect r="r" b="b" t="t" l="l"/>
              <a:pathLst>
                <a:path h="310147" w="4103041">
                  <a:moveTo>
                    <a:pt x="0" y="0"/>
                  </a:moveTo>
                  <a:lnTo>
                    <a:pt x="4103041" y="0"/>
                  </a:lnTo>
                  <a:lnTo>
                    <a:pt x="4103041"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17" id="17"/>
            <p:cNvSpPr txBox="true"/>
            <p:nvPr/>
          </p:nvSpPr>
          <p:spPr>
            <a:xfrm>
              <a:off x="0" y="-57150"/>
              <a:ext cx="4103041" cy="367297"/>
            </a:xfrm>
            <a:prstGeom prst="rect">
              <a:avLst/>
            </a:prstGeom>
          </p:spPr>
          <p:txBody>
            <a:bodyPr anchor="ctr" rtlCol="false" tIns="50800" lIns="50800" bIns="50800" rIns="50800"/>
            <a:lstStyle/>
            <a:p>
              <a:pPr algn="ctr">
                <a:lnSpc>
                  <a:spcPts val="3223"/>
                </a:lnSpc>
              </a:pPr>
            </a:p>
          </p:txBody>
        </p:sp>
      </p:grpSp>
      <p:grpSp>
        <p:nvGrpSpPr>
          <p:cNvPr name="Group 18" id="18"/>
          <p:cNvGrpSpPr/>
          <p:nvPr/>
        </p:nvGrpSpPr>
        <p:grpSpPr>
          <a:xfrm rot="0">
            <a:off x="2606747" y="2181551"/>
            <a:ext cx="5532065" cy="671663"/>
            <a:chOff x="0" y="0"/>
            <a:chExt cx="2721552" cy="330431"/>
          </a:xfrm>
        </p:grpSpPr>
        <p:sp>
          <p:nvSpPr>
            <p:cNvPr name="Freeform 19" id="19"/>
            <p:cNvSpPr/>
            <p:nvPr/>
          </p:nvSpPr>
          <p:spPr>
            <a:xfrm flipH="false" flipV="false" rot="0">
              <a:off x="0" y="0"/>
              <a:ext cx="2721552" cy="330431"/>
            </a:xfrm>
            <a:custGeom>
              <a:avLst/>
              <a:gdLst/>
              <a:ahLst/>
              <a:cxnLst/>
              <a:rect r="r" b="b" t="t" l="l"/>
              <a:pathLst>
                <a:path h="330431" w="2721552">
                  <a:moveTo>
                    <a:pt x="0" y="0"/>
                  </a:moveTo>
                  <a:lnTo>
                    <a:pt x="2721552" y="0"/>
                  </a:lnTo>
                  <a:lnTo>
                    <a:pt x="2721552" y="330431"/>
                  </a:lnTo>
                  <a:lnTo>
                    <a:pt x="0" y="330431"/>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0" id="20"/>
            <p:cNvSpPr txBox="true"/>
            <p:nvPr/>
          </p:nvSpPr>
          <p:spPr>
            <a:xfrm>
              <a:off x="0" y="-57150"/>
              <a:ext cx="2721552" cy="387581"/>
            </a:xfrm>
            <a:prstGeom prst="rect">
              <a:avLst/>
            </a:prstGeom>
          </p:spPr>
          <p:txBody>
            <a:bodyPr anchor="ctr" rtlCol="false" tIns="50800" lIns="50800" bIns="50800" rIns="50800"/>
            <a:lstStyle/>
            <a:p>
              <a:pPr algn="ctr">
                <a:lnSpc>
                  <a:spcPts val="3223"/>
                </a:lnSpc>
              </a:pPr>
            </a:p>
          </p:txBody>
        </p:sp>
      </p:grpSp>
      <p:grpSp>
        <p:nvGrpSpPr>
          <p:cNvPr name="Group 21" id="21"/>
          <p:cNvGrpSpPr/>
          <p:nvPr/>
        </p:nvGrpSpPr>
        <p:grpSpPr>
          <a:xfrm rot="0">
            <a:off x="2606747" y="4373837"/>
            <a:ext cx="5532065" cy="659377"/>
            <a:chOff x="0" y="0"/>
            <a:chExt cx="2721552" cy="324387"/>
          </a:xfrm>
        </p:grpSpPr>
        <p:sp>
          <p:nvSpPr>
            <p:cNvPr name="Freeform 22" id="22"/>
            <p:cNvSpPr/>
            <p:nvPr/>
          </p:nvSpPr>
          <p:spPr>
            <a:xfrm flipH="false" flipV="false" rot="0">
              <a:off x="0" y="0"/>
              <a:ext cx="2721552" cy="324387"/>
            </a:xfrm>
            <a:custGeom>
              <a:avLst/>
              <a:gdLst/>
              <a:ahLst/>
              <a:cxnLst/>
              <a:rect r="r" b="b" t="t" l="l"/>
              <a:pathLst>
                <a:path h="324387" w="2721552">
                  <a:moveTo>
                    <a:pt x="0" y="0"/>
                  </a:moveTo>
                  <a:lnTo>
                    <a:pt x="2721552" y="0"/>
                  </a:lnTo>
                  <a:lnTo>
                    <a:pt x="2721552" y="324387"/>
                  </a:lnTo>
                  <a:lnTo>
                    <a:pt x="0" y="32438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3" id="23"/>
            <p:cNvSpPr txBox="true"/>
            <p:nvPr/>
          </p:nvSpPr>
          <p:spPr>
            <a:xfrm>
              <a:off x="0" y="-57150"/>
              <a:ext cx="2721552" cy="381537"/>
            </a:xfrm>
            <a:prstGeom prst="rect">
              <a:avLst/>
            </a:prstGeom>
          </p:spPr>
          <p:txBody>
            <a:bodyPr anchor="ctr" rtlCol="false" tIns="50800" lIns="50800" bIns="50800" rIns="50800"/>
            <a:lstStyle/>
            <a:p>
              <a:pPr algn="ctr">
                <a:lnSpc>
                  <a:spcPts val="3223"/>
                </a:lnSpc>
              </a:pPr>
            </a:p>
          </p:txBody>
        </p:sp>
      </p:grpSp>
      <p:sp>
        <p:nvSpPr>
          <p:cNvPr name="TextBox 24" id="24"/>
          <p:cNvSpPr txBox="true"/>
          <p:nvPr/>
        </p:nvSpPr>
        <p:spPr>
          <a:xfrm rot="0">
            <a:off x="2859903" y="604185"/>
            <a:ext cx="13634364" cy="818783"/>
          </a:xfrm>
          <a:prstGeom prst="rect">
            <a:avLst/>
          </a:prstGeom>
        </p:spPr>
        <p:txBody>
          <a:bodyPr anchor="t" rtlCol="false" tIns="0" lIns="0" bIns="0" rIns="0">
            <a:spAutoFit/>
          </a:bodyPr>
          <a:lstStyle/>
          <a:p>
            <a:pPr algn="just">
              <a:lnSpc>
                <a:spcPts val="6320"/>
              </a:lnSpc>
              <a:spcBef>
                <a:spcPct val="0"/>
              </a:spcBef>
            </a:pPr>
            <a:r>
              <a:rPr lang="en-US" b="true" sz="4514">
                <a:solidFill>
                  <a:srgbClr val="FFFFFF"/>
                </a:solidFill>
                <a:latin typeface="Poppins Bold"/>
                <a:ea typeface="Poppins Bold"/>
                <a:cs typeface="Poppins Bold"/>
                <a:sym typeface="Poppins Bold"/>
              </a:rPr>
              <a:t>DESKRIPSI PROSES </a:t>
            </a:r>
            <a:r>
              <a:rPr lang="en-US" b="true" sz="4514">
                <a:solidFill>
                  <a:srgbClr val="FFFFFF"/>
                </a:solidFill>
                <a:latin typeface="Poppins Bold"/>
                <a:ea typeface="Poppins Bold"/>
                <a:cs typeface="Poppins Bold"/>
                <a:sym typeface="Poppins Bold"/>
              </a:rPr>
              <a:t>KEPEMIMPINAN STRATEGIS</a:t>
            </a:r>
          </a:p>
        </p:txBody>
      </p:sp>
      <p:sp>
        <p:nvSpPr>
          <p:cNvPr name="TextBox 25" id="25"/>
          <p:cNvSpPr txBox="true"/>
          <p:nvPr/>
        </p:nvSpPr>
        <p:spPr>
          <a:xfrm rot="0">
            <a:off x="2725207" y="2211566"/>
            <a:ext cx="5233297" cy="483870"/>
          </a:xfrm>
          <a:prstGeom prst="rect">
            <a:avLst/>
          </a:prstGeom>
        </p:spPr>
        <p:txBody>
          <a:bodyPr anchor="t" rtlCol="false" tIns="0" lIns="0" bIns="0" rIns="0">
            <a:spAutoFit/>
          </a:bodyPr>
          <a:lstStyle/>
          <a:p>
            <a:pPr algn="ctr">
              <a:lnSpc>
                <a:spcPts val="3779"/>
              </a:lnSpc>
              <a:spcBef>
                <a:spcPct val="0"/>
              </a:spcBef>
            </a:pPr>
            <a:r>
              <a:rPr lang="en-US" b="true" sz="2699">
                <a:solidFill>
                  <a:srgbClr val="FFFFFF"/>
                </a:solidFill>
                <a:latin typeface="Poppins Bold"/>
                <a:ea typeface="Poppins Bold"/>
                <a:cs typeface="Poppins Bold"/>
                <a:sym typeface="Poppins Bold"/>
              </a:rPr>
              <a:t>MEMBANGUN KERJA SAMA</a:t>
            </a:r>
          </a:p>
        </p:txBody>
      </p:sp>
      <p:sp>
        <p:nvSpPr>
          <p:cNvPr name="TextBox 26" id="26"/>
          <p:cNvSpPr txBox="true"/>
          <p:nvPr/>
        </p:nvSpPr>
        <p:spPr>
          <a:xfrm rot="0">
            <a:off x="2725207" y="4403852"/>
            <a:ext cx="5233297" cy="483870"/>
          </a:xfrm>
          <a:prstGeom prst="rect">
            <a:avLst/>
          </a:prstGeom>
        </p:spPr>
        <p:txBody>
          <a:bodyPr anchor="t" rtlCol="false" tIns="0" lIns="0" bIns="0" rIns="0">
            <a:spAutoFit/>
          </a:bodyPr>
          <a:lstStyle/>
          <a:p>
            <a:pPr algn="ctr">
              <a:lnSpc>
                <a:spcPts val="3779"/>
              </a:lnSpc>
              <a:spcBef>
                <a:spcPct val="0"/>
              </a:spcBef>
            </a:pPr>
            <a:r>
              <a:rPr lang="en-US" b="true" sz="2699">
                <a:solidFill>
                  <a:srgbClr val="FFFFFF"/>
                </a:solidFill>
                <a:latin typeface="Poppins Bold"/>
                <a:ea typeface="Poppins Bold"/>
                <a:cs typeface="Poppins Bold"/>
                <a:sym typeface="Poppins Bold"/>
              </a:rPr>
              <a:t>MEMANFAATKAN PELUANG</a:t>
            </a:r>
          </a:p>
        </p:txBody>
      </p:sp>
      <p:sp>
        <p:nvSpPr>
          <p:cNvPr name="TextBox 27" id="27"/>
          <p:cNvSpPr txBox="true"/>
          <p:nvPr/>
        </p:nvSpPr>
        <p:spPr>
          <a:xfrm rot="0">
            <a:off x="2606747" y="7578328"/>
            <a:ext cx="12552684" cy="19989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Pada proses pelaksanaan </a:t>
            </a:r>
            <a:r>
              <a:rPr lang="en-US" sz="2300">
                <a:solidFill>
                  <a:srgbClr val="000000"/>
                </a:solidFill>
                <a:latin typeface="Poppins"/>
                <a:ea typeface="Poppins"/>
                <a:cs typeface="Poppins"/>
                <a:sym typeface="Poppins"/>
              </a:rPr>
              <a:t>proyek perubahan, tim efektif bertugas dalam analis, penyusun laporan, pengolah data, dan administrasi sehingga terciptanya kerja sama yang baik dalam penyelesaian proyek perubahan tersebut. Dengan kepemimpinan yang baik, semua sumber daya ini berkontribusi dalam kelancaran dan kesuksesan implementasi proyek perubahan</a:t>
            </a:r>
          </a:p>
        </p:txBody>
      </p:sp>
      <p:grpSp>
        <p:nvGrpSpPr>
          <p:cNvPr name="Group 28" id="28"/>
          <p:cNvGrpSpPr/>
          <p:nvPr/>
        </p:nvGrpSpPr>
        <p:grpSpPr>
          <a:xfrm rot="0">
            <a:off x="2606747" y="6898922"/>
            <a:ext cx="5532065" cy="659377"/>
            <a:chOff x="0" y="0"/>
            <a:chExt cx="2721552" cy="324387"/>
          </a:xfrm>
        </p:grpSpPr>
        <p:sp>
          <p:nvSpPr>
            <p:cNvPr name="Freeform 29" id="29"/>
            <p:cNvSpPr/>
            <p:nvPr/>
          </p:nvSpPr>
          <p:spPr>
            <a:xfrm flipH="false" flipV="false" rot="0">
              <a:off x="0" y="0"/>
              <a:ext cx="2721552" cy="324387"/>
            </a:xfrm>
            <a:custGeom>
              <a:avLst/>
              <a:gdLst/>
              <a:ahLst/>
              <a:cxnLst/>
              <a:rect r="r" b="b" t="t" l="l"/>
              <a:pathLst>
                <a:path h="324387" w="2721552">
                  <a:moveTo>
                    <a:pt x="0" y="0"/>
                  </a:moveTo>
                  <a:lnTo>
                    <a:pt x="2721552" y="0"/>
                  </a:lnTo>
                  <a:lnTo>
                    <a:pt x="2721552" y="324387"/>
                  </a:lnTo>
                  <a:lnTo>
                    <a:pt x="0" y="32438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0" id="30"/>
            <p:cNvSpPr txBox="true"/>
            <p:nvPr/>
          </p:nvSpPr>
          <p:spPr>
            <a:xfrm>
              <a:off x="0" y="-57150"/>
              <a:ext cx="2721552" cy="381537"/>
            </a:xfrm>
            <a:prstGeom prst="rect">
              <a:avLst/>
            </a:prstGeom>
          </p:spPr>
          <p:txBody>
            <a:bodyPr anchor="ctr" rtlCol="false" tIns="50800" lIns="50800" bIns="50800" rIns="50800"/>
            <a:lstStyle/>
            <a:p>
              <a:pPr algn="ctr">
                <a:lnSpc>
                  <a:spcPts val="3223"/>
                </a:lnSpc>
              </a:pPr>
            </a:p>
          </p:txBody>
        </p:sp>
      </p:grpSp>
      <p:sp>
        <p:nvSpPr>
          <p:cNvPr name="TextBox 31" id="31"/>
          <p:cNvSpPr txBox="true"/>
          <p:nvPr/>
        </p:nvSpPr>
        <p:spPr>
          <a:xfrm rot="0">
            <a:off x="2725207" y="6928938"/>
            <a:ext cx="5233297" cy="483870"/>
          </a:xfrm>
          <a:prstGeom prst="rect">
            <a:avLst/>
          </a:prstGeom>
        </p:spPr>
        <p:txBody>
          <a:bodyPr anchor="t" rtlCol="false" tIns="0" lIns="0" bIns="0" rIns="0">
            <a:spAutoFit/>
          </a:bodyPr>
          <a:lstStyle/>
          <a:p>
            <a:pPr algn="ctr">
              <a:lnSpc>
                <a:spcPts val="3779"/>
              </a:lnSpc>
              <a:spcBef>
                <a:spcPct val="0"/>
              </a:spcBef>
            </a:pPr>
            <a:r>
              <a:rPr lang="en-US" b="true" sz="2699">
                <a:solidFill>
                  <a:srgbClr val="FFFFFF"/>
                </a:solidFill>
                <a:latin typeface="Poppins Bold"/>
                <a:ea typeface="Poppins Bold"/>
                <a:cs typeface="Poppins Bold"/>
                <a:sym typeface="Poppins Bold"/>
              </a:rPr>
              <a:t>PEMANFAATAN SUMBER DAYA</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638447" y="3857614"/>
            <a:ext cx="7245728" cy="4466208"/>
            <a:chOff x="0" y="0"/>
            <a:chExt cx="1908340" cy="1176285"/>
          </a:xfrm>
        </p:grpSpPr>
        <p:sp>
          <p:nvSpPr>
            <p:cNvPr name="Freeform 15" id="15"/>
            <p:cNvSpPr/>
            <p:nvPr/>
          </p:nvSpPr>
          <p:spPr>
            <a:xfrm flipH="false" flipV="false" rot="0">
              <a:off x="0" y="0"/>
              <a:ext cx="1908340" cy="1176285"/>
            </a:xfrm>
            <a:custGeom>
              <a:avLst/>
              <a:gdLst/>
              <a:ahLst/>
              <a:cxnLst/>
              <a:rect r="r" b="b" t="t" l="l"/>
              <a:pathLst>
                <a:path h="1176285" w="1908340">
                  <a:moveTo>
                    <a:pt x="0" y="0"/>
                  </a:moveTo>
                  <a:lnTo>
                    <a:pt x="1908340" y="0"/>
                  </a:lnTo>
                  <a:lnTo>
                    <a:pt x="1908340" y="1176285"/>
                  </a:lnTo>
                  <a:lnTo>
                    <a:pt x="0" y="1176285"/>
                  </a:lnTo>
                  <a:close/>
                </a:path>
              </a:pathLst>
            </a:custGeom>
            <a:solidFill>
              <a:srgbClr val="000000">
                <a:alpha val="0"/>
              </a:srgbClr>
            </a:solidFill>
            <a:ln w="38100" cap="sq">
              <a:solidFill>
                <a:srgbClr val="000000"/>
              </a:solidFill>
              <a:prstDash val="solid"/>
              <a:miter/>
            </a:ln>
          </p:spPr>
        </p:sp>
        <p:sp>
          <p:nvSpPr>
            <p:cNvPr name="TextBox 16" id="16"/>
            <p:cNvSpPr txBox="true"/>
            <p:nvPr/>
          </p:nvSpPr>
          <p:spPr>
            <a:xfrm>
              <a:off x="0" y="-57150"/>
              <a:ext cx="1908340" cy="1233435"/>
            </a:xfrm>
            <a:prstGeom prst="rect">
              <a:avLst/>
            </a:prstGeom>
          </p:spPr>
          <p:txBody>
            <a:bodyPr anchor="ctr" rtlCol="false" tIns="50800" lIns="50800" bIns="50800" rIns="50800"/>
            <a:lstStyle/>
            <a:p>
              <a:pPr algn="ctr">
                <a:lnSpc>
                  <a:spcPts val="3223"/>
                </a:lnSpc>
              </a:pPr>
            </a:p>
          </p:txBody>
        </p:sp>
      </p:grpSp>
      <p:grpSp>
        <p:nvGrpSpPr>
          <p:cNvPr name="Group 17" id="17"/>
          <p:cNvGrpSpPr/>
          <p:nvPr/>
        </p:nvGrpSpPr>
        <p:grpSpPr>
          <a:xfrm rot="0">
            <a:off x="9386825" y="3857614"/>
            <a:ext cx="7370733" cy="4466208"/>
            <a:chOff x="0" y="0"/>
            <a:chExt cx="1941263" cy="1176285"/>
          </a:xfrm>
        </p:grpSpPr>
        <p:sp>
          <p:nvSpPr>
            <p:cNvPr name="Freeform 18" id="18"/>
            <p:cNvSpPr/>
            <p:nvPr/>
          </p:nvSpPr>
          <p:spPr>
            <a:xfrm flipH="false" flipV="false" rot="0">
              <a:off x="0" y="0"/>
              <a:ext cx="1941263" cy="1176285"/>
            </a:xfrm>
            <a:custGeom>
              <a:avLst/>
              <a:gdLst/>
              <a:ahLst/>
              <a:cxnLst/>
              <a:rect r="r" b="b" t="t" l="l"/>
              <a:pathLst>
                <a:path h="1176285" w="1941263">
                  <a:moveTo>
                    <a:pt x="0" y="0"/>
                  </a:moveTo>
                  <a:lnTo>
                    <a:pt x="1941263" y="0"/>
                  </a:lnTo>
                  <a:lnTo>
                    <a:pt x="1941263" y="1176285"/>
                  </a:lnTo>
                  <a:lnTo>
                    <a:pt x="0" y="1176285"/>
                  </a:ln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0" y="-57150"/>
              <a:ext cx="1941263" cy="1233435"/>
            </a:xfrm>
            <a:prstGeom prst="rect">
              <a:avLst/>
            </a:prstGeom>
          </p:spPr>
          <p:txBody>
            <a:bodyPr anchor="ctr" rtlCol="false" tIns="50800" lIns="50800" bIns="50800" rIns="50800"/>
            <a:lstStyle/>
            <a:p>
              <a:pPr algn="ctr">
                <a:lnSpc>
                  <a:spcPts val="3223"/>
                </a:lnSpc>
              </a:pPr>
            </a:p>
          </p:txBody>
        </p:sp>
      </p:grpSp>
      <p:sp>
        <p:nvSpPr>
          <p:cNvPr name="TextBox 20" id="20"/>
          <p:cNvSpPr txBox="true"/>
          <p:nvPr/>
        </p:nvSpPr>
        <p:spPr>
          <a:xfrm rot="0">
            <a:off x="803958" y="4704830"/>
            <a:ext cx="6914705" cy="3199130"/>
          </a:xfrm>
          <a:prstGeom prst="rect">
            <a:avLst/>
          </a:prstGeom>
        </p:spPr>
        <p:txBody>
          <a:bodyPr anchor="t" rtlCol="false" tIns="0" lIns="0" bIns="0" rIns="0">
            <a:spAutoFit/>
          </a:bodyPr>
          <a:lstStyle/>
          <a:p>
            <a:pPr algn="just">
              <a:lnSpc>
                <a:spcPts val="3220"/>
              </a:lnSpc>
              <a:spcBef>
                <a:spcPct val="0"/>
              </a:spcBef>
            </a:pPr>
            <a:r>
              <a:rPr lang="en-US" sz="2300">
                <a:solidFill>
                  <a:srgbClr val="000000"/>
                </a:solidFill>
                <a:latin typeface="Poppins"/>
                <a:ea typeface="Poppins"/>
                <a:cs typeface="Poppins"/>
                <a:sym typeface="Poppins"/>
              </a:rPr>
              <a:t>Pendekatan kolaboratif 4P+1C diadopsi </a:t>
            </a:r>
            <a:r>
              <a:rPr lang="en-US" sz="2300">
                <a:solidFill>
                  <a:srgbClr val="000000"/>
                </a:solidFill>
                <a:latin typeface="Poppins"/>
                <a:ea typeface="Poppins"/>
                <a:cs typeface="Poppins"/>
                <a:sym typeface="Poppins"/>
              </a:rPr>
              <a:t>dengan melibatkan stakeholder dalam menjalin kerja sama pelatihan dalam meningkatkan kompetensi instruktur penerbang Polri. Tujuan yang ingin dicapai dalam sosialisasi agar terjalinnya kerja sama pelatihan instruktur penerbang Polri dengan lembaga pendidikan penerbangan. </a:t>
            </a:r>
          </a:p>
        </p:txBody>
      </p:sp>
      <p:sp>
        <p:nvSpPr>
          <p:cNvPr name="TextBox 21" id="21"/>
          <p:cNvSpPr txBox="true"/>
          <p:nvPr/>
        </p:nvSpPr>
        <p:spPr>
          <a:xfrm rot="0">
            <a:off x="9591692" y="4737737"/>
            <a:ext cx="6960999" cy="2975610"/>
          </a:xfrm>
          <a:prstGeom prst="rect">
            <a:avLst/>
          </a:prstGeom>
        </p:spPr>
        <p:txBody>
          <a:bodyPr anchor="t" rtlCol="false" tIns="0" lIns="0" bIns="0" rIns="0">
            <a:spAutoFit/>
          </a:bodyPr>
          <a:lstStyle/>
          <a:p>
            <a:pPr algn="just">
              <a:lnSpc>
                <a:spcPts val="2940"/>
              </a:lnSpc>
              <a:spcBef>
                <a:spcPct val="0"/>
              </a:spcBef>
            </a:pPr>
            <a:r>
              <a:rPr lang="en-US" sz="2100">
                <a:solidFill>
                  <a:srgbClr val="000000"/>
                </a:solidFill>
                <a:latin typeface="Poppins"/>
                <a:ea typeface="Poppins"/>
                <a:cs typeface="Poppins"/>
                <a:sym typeface="Poppins"/>
              </a:rPr>
              <a:t>Publikasi dilakukan dengan metode unggahan media sosial pada dua wadah yaitu platform YouTube Direktorat Kepolisian Udara (Ditpoludara). Proyek perubahan ini dibuat sebagai bentuk implementasi Strategi Akselerasi Peningkatan Kemampuan Instruktur Penerbang Helikopter Polri Untuk Mencetak Penerbang Yang Profesional Guna Meningkatkan Keselamatan Penerbangan.</a:t>
            </a:r>
          </a:p>
        </p:txBody>
      </p:sp>
      <p:grpSp>
        <p:nvGrpSpPr>
          <p:cNvPr name="Group 22" id="22"/>
          <p:cNvGrpSpPr/>
          <p:nvPr/>
        </p:nvGrpSpPr>
        <p:grpSpPr>
          <a:xfrm rot="0">
            <a:off x="3210721" y="1241246"/>
            <a:ext cx="11866558" cy="1030616"/>
            <a:chOff x="0" y="0"/>
            <a:chExt cx="3571048" cy="310147"/>
          </a:xfrm>
        </p:grpSpPr>
        <p:sp>
          <p:nvSpPr>
            <p:cNvPr name="Freeform 23" id="23"/>
            <p:cNvSpPr/>
            <p:nvPr/>
          </p:nvSpPr>
          <p:spPr>
            <a:xfrm flipH="false" flipV="false" rot="0">
              <a:off x="0" y="0"/>
              <a:ext cx="3571048" cy="310147"/>
            </a:xfrm>
            <a:custGeom>
              <a:avLst/>
              <a:gdLst/>
              <a:ahLst/>
              <a:cxnLst/>
              <a:rect r="r" b="b" t="t" l="l"/>
              <a:pathLst>
                <a:path h="310147" w="3571048">
                  <a:moveTo>
                    <a:pt x="0" y="0"/>
                  </a:moveTo>
                  <a:lnTo>
                    <a:pt x="3571048" y="0"/>
                  </a:lnTo>
                  <a:lnTo>
                    <a:pt x="3571048"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4" id="24"/>
            <p:cNvSpPr txBox="true"/>
            <p:nvPr/>
          </p:nvSpPr>
          <p:spPr>
            <a:xfrm>
              <a:off x="0" y="-57150"/>
              <a:ext cx="3571048" cy="367297"/>
            </a:xfrm>
            <a:prstGeom prst="rect">
              <a:avLst/>
            </a:prstGeom>
          </p:spPr>
          <p:txBody>
            <a:bodyPr anchor="ctr" rtlCol="false" tIns="50800" lIns="50800" bIns="50800" rIns="50800"/>
            <a:lstStyle/>
            <a:p>
              <a:pPr algn="ctr">
                <a:lnSpc>
                  <a:spcPts val="3223"/>
                </a:lnSpc>
              </a:pPr>
            </a:p>
          </p:txBody>
        </p:sp>
      </p:grpSp>
      <p:sp>
        <p:nvSpPr>
          <p:cNvPr name="TextBox 25" id="25"/>
          <p:cNvSpPr txBox="true"/>
          <p:nvPr/>
        </p:nvSpPr>
        <p:spPr>
          <a:xfrm rot="0">
            <a:off x="3210721" y="1310095"/>
            <a:ext cx="11866558" cy="700672"/>
          </a:xfrm>
          <a:prstGeom prst="rect">
            <a:avLst/>
          </a:prstGeom>
        </p:spPr>
        <p:txBody>
          <a:bodyPr anchor="t" rtlCol="false" tIns="0" lIns="0" bIns="0" rIns="0">
            <a:spAutoFit/>
          </a:bodyPr>
          <a:lstStyle/>
          <a:p>
            <a:pPr algn="ctr">
              <a:lnSpc>
                <a:spcPts val="5480"/>
              </a:lnSpc>
              <a:spcBef>
                <a:spcPct val="0"/>
              </a:spcBef>
            </a:pPr>
            <a:r>
              <a:rPr lang="en-US" b="true" sz="3914">
                <a:solidFill>
                  <a:srgbClr val="FFFFFF"/>
                </a:solidFill>
                <a:latin typeface="Poppins Bold"/>
                <a:ea typeface="Poppins Bold"/>
                <a:cs typeface="Poppins Bold"/>
                <a:sym typeface="Poppins Bold"/>
              </a:rPr>
              <a:t>IMPLEMENTASI STRATEGI </a:t>
            </a:r>
            <a:r>
              <a:rPr lang="en-US" b="true" sz="3914">
                <a:solidFill>
                  <a:srgbClr val="FFFFFF"/>
                </a:solidFill>
                <a:latin typeface="Poppins Bold"/>
                <a:ea typeface="Poppins Bold"/>
                <a:cs typeface="Poppins Bold"/>
                <a:sym typeface="Poppins Bold"/>
              </a:rPr>
              <a:t>MARKETING</a:t>
            </a:r>
          </a:p>
        </p:txBody>
      </p:sp>
      <p:sp>
        <p:nvSpPr>
          <p:cNvPr name="AutoShape 26" id="26"/>
          <p:cNvSpPr/>
          <p:nvPr/>
        </p:nvSpPr>
        <p:spPr>
          <a:xfrm>
            <a:off x="7891929" y="2865355"/>
            <a:ext cx="2504141" cy="0"/>
          </a:xfrm>
          <a:prstGeom prst="line">
            <a:avLst/>
          </a:prstGeom>
          <a:ln cap="rnd" w="114300">
            <a:solidFill>
              <a:srgbClr val="000000"/>
            </a:solidFill>
            <a:prstDash val="sysDot"/>
            <a:headEnd type="none" len="sm" w="sm"/>
            <a:tailEnd type="none" len="sm" w="sm"/>
          </a:ln>
        </p:spPr>
      </p:sp>
      <p:grpSp>
        <p:nvGrpSpPr>
          <p:cNvPr name="Group 27" id="27"/>
          <p:cNvGrpSpPr/>
          <p:nvPr/>
        </p:nvGrpSpPr>
        <p:grpSpPr>
          <a:xfrm rot="0">
            <a:off x="2744153" y="3558515"/>
            <a:ext cx="2915765" cy="598197"/>
            <a:chOff x="0" y="0"/>
            <a:chExt cx="1705300" cy="349858"/>
          </a:xfrm>
        </p:grpSpPr>
        <p:sp>
          <p:nvSpPr>
            <p:cNvPr name="Freeform 28" id="28"/>
            <p:cNvSpPr/>
            <p:nvPr/>
          </p:nvSpPr>
          <p:spPr>
            <a:xfrm flipH="false" flipV="false" rot="0">
              <a:off x="0" y="0"/>
              <a:ext cx="1705300" cy="349858"/>
            </a:xfrm>
            <a:custGeom>
              <a:avLst/>
              <a:gdLst/>
              <a:ahLst/>
              <a:cxnLst/>
              <a:rect r="r" b="b" t="t" l="l"/>
              <a:pathLst>
                <a:path h="349858" w="1705300">
                  <a:moveTo>
                    <a:pt x="0" y="0"/>
                  </a:moveTo>
                  <a:lnTo>
                    <a:pt x="1705300" y="0"/>
                  </a:lnTo>
                  <a:lnTo>
                    <a:pt x="1705300"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9" id="29"/>
            <p:cNvSpPr txBox="true"/>
            <p:nvPr/>
          </p:nvSpPr>
          <p:spPr>
            <a:xfrm>
              <a:off x="0" y="-57150"/>
              <a:ext cx="1705300" cy="407008"/>
            </a:xfrm>
            <a:prstGeom prst="rect">
              <a:avLst/>
            </a:prstGeom>
          </p:spPr>
          <p:txBody>
            <a:bodyPr anchor="ctr" rtlCol="false" tIns="50800" lIns="50800" bIns="50800" rIns="50800"/>
            <a:lstStyle/>
            <a:p>
              <a:pPr algn="ctr">
                <a:lnSpc>
                  <a:spcPts val="3223"/>
                </a:lnSpc>
              </a:pPr>
            </a:p>
          </p:txBody>
        </p:sp>
      </p:grpSp>
      <p:grpSp>
        <p:nvGrpSpPr>
          <p:cNvPr name="Group 30" id="30"/>
          <p:cNvGrpSpPr/>
          <p:nvPr/>
        </p:nvGrpSpPr>
        <p:grpSpPr>
          <a:xfrm rot="0">
            <a:off x="11621196" y="3558515"/>
            <a:ext cx="2305717" cy="598197"/>
            <a:chOff x="0" y="0"/>
            <a:chExt cx="1348510" cy="349858"/>
          </a:xfrm>
        </p:grpSpPr>
        <p:sp>
          <p:nvSpPr>
            <p:cNvPr name="Freeform 31" id="31"/>
            <p:cNvSpPr/>
            <p:nvPr/>
          </p:nvSpPr>
          <p:spPr>
            <a:xfrm flipH="false" flipV="false" rot="0">
              <a:off x="0" y="0"/>
              <a:ext cx="1348510" cy="349858"/>
            </a:xfrm>
            <a:custGeom>
              <a:avLst/>
              <a:gdLst/>
              <a:ahLst/>
              <a:cxnLst/>
              <a:rect r="r" b="b" t="t" l="l"/>
              <a:pathLst>
                <a:path h="349858" w="1348510">
                  <a:moveTo>
                    <a:pt x="0" y="0"/>
                  </a:moveTo>
                  <a:lnTo>
                    <a:pt x="1348510" y="0"/>
                  </a:lnTo>
                  <a:lnTo>
                    <a:pt x="1348510" y="349858"/>
                  </a:lnTo>
                  <a:lnTo>
                    <a:pt x="0" y="349858"/>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2" id="32"/>
            <p:cNvSpPr txBox="true"/>
            <p:nvPr/>
          </p:nvSpPr>
          <p:spPr>
            <a:xfrm>
              <a:off x="0" y="-57150"/>
              <a:ext cx="1348510" cy="407008"/>
            </a:xfrm>
            <a:prstGeom prst="rect">
              <a:avLst/>
            </a:prstGeom>
          </p:spPr>
          <p:txBody>
            <a:bodyPr anchor="ctr" rtlCol="false" tIns="50800" lIns="50800" bIns="50800" rIns="50800"/>
            <a:lstStyle/>
            <a:p>
              <a:pPr algn="ctr">
                <a:lnSpc>
                  <a:spcPts val="3223"/>
                </a:lnSpc>
              </a:pPr>
            </a:p>
          </p:txBody>
        </p:sp>
      </p:grpSp>
      <p:sp>
        <p:nvSpPr>
          <p:cNvPr name="TextBox 33" id="33"/>
          <p:cNvSpPr txBox="true"/>
          <p:nvPr/>
        </p:nvSpPr>
        <p:spPr>
          <a:xfrm rot="0">
            <a:off x="2902014" y="3577579"/>
            <a:ext cx="2600044" cy="483870"/>
          </a:xfrm>
          <a:prstGeom prst="rect">
            <a:avLst/>
          </a:prstGeom>
        </p:spPr>
        <p:txBody>
          <a:bodyPr anchor="t" rtlCol="false" tIns="0" lIns="0" bIns="0" rIns="0">
            <a:spAutoFit/>
          </a:bodyPr>
          <a:lstStyle/>
          <a:p>
            <a:pPr algn="ctr" marL="0" indent="0" lvl="0">
              <a:lnSpc>
                <a:spcPts val="3779"/>
              </a:lnSpc>
              <a:spcBef>
                <a:spcPct val="0"/>
              </a:spcBef>
            </a:pPr>
            <a:r>
              <a:rPr lang="en-US" b="true" sz="2700">
                <a:solidFill>
                  <a:srgbClr val="FFFFFF"/>
                </a:solidFill>
                <a:latin typeface="Poppins Bold"/>
                <a:ea typeface="Poppins Bold"/>
                <a:cs typeface="Poppins Bold"/>
                <a:sym typeface="Poppins Bold"/>
              </a:rPr>
              <a:t>DISEMINASI</a:t>
            </a:r>
          </a:p>
        </p:txBody>
      </p:sp>
      <p:sp>
        <p:nvSpPr>
          <p:cNvPr name="TextBox 34" id="34"/>
          <p:cNvSpPr txBox="true"/>
          <p:nvPr/>
        </p:nvSpPr>
        <p:spPr>
          <a:xfrm rot="0">
            <a:off x="11746028" y="3577579"/>
            <a:ext cx="2056052" cy="483870"/>
          </a:xfrm>
          <a:prstGeom prst="rect">
            <a:avLst/>
          </a:prstGeom>
        </p:spPr>
        <p:txBody>
          <a:bodyPr anchor="t" rtlCol="false" tIns="0" lIns="0" bIns="0" rIns="0">
            <a:spAutoFit/>
          </a:bodyPr>
          <a:lstStyle/>
          <a:p>
            <a:pPr algn="ctr" marL="0" indent="0" lvl="0">
              <a:lnSpc>
                <a:spcPts val="3779"/>
              </a:lnSpc>
              <a:spcBef>
                <a:spcPct val="0"/>
              </a:spcBef>
            </a:pPr>
            <a:r>
              <a:rPr lang="en-US" b="true" sz="2700">
                <a:solidFill>
                  <a:srgbClr val="FFFFFF"/>
                </a:solidFill>
                <a:latin typeface="Poppins Bold"/>
                <a:ea typeface="Poppins Bold"/>
                <a:cs typeface="Poppins Bold"/>
                <a:sym typeface="Poppins Bold"/>
              </a:rPr>
              <a:t>PUBLIKASI</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6374644" y="428245"/>
            <a:ext cx="5538711" cy="1030616"/>
            <a:chOff x="0" y="0"/>
            <a:chExt cx="1666785" cy="310147"/>
          </a:xfrm>
        </p:grpSpPr>
        <p:sp>
          <p:nvSpPr>
            <p:cNvPr name="Freeform 15" id="15"/>
            <p:cNvSpPr/>
            <p:nvPr/>
          </p:nvSpPr>
          <p:spPr>
            <a:xfrm flipH="false" flipV="false" rot="0">
              <a:off x="0" y="0"/>
              <a:ext cx="1666785" cy="310147"/>
            </a:xfrm>
            <a:custGeom>
              <a:avLst/>
              <a:gdLst/>
              <a:ahLst/>
              <a:cxnLst/>
              <a:rect r="r" b="b" t="t" l="l"/>
              <a:pathLst>
                <a:path h="310147" w="1666785">
                  <a:moveTo>
                    <a:pt x="0" y="0"/>
                  </a:moveTo>
                  <a:lnTo>
                    <a:pt x="1666785" y="0"/>
                  </a:lnTo>
                  <a:lnTo>
                    <a:pt x="1666785"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16" id="16"/>
            <p:cNvSpPr txBox="true"/>
            <p:nvPr/>
          </p:nvSpPr>
          <p:spPr>
            <a:xfrm>
              <a:off x="0" y="-57150"/>
              <a:ext cx="1666785" cy="367297"/>
            </a:xfrm>
            <a:prstGeom prst="rect">
              <a:avLst/>
            </a:prstGeom>
          </p:spPr>
          <p:txBody>
            <a:bodyPr anchor="ctr" rtlCol="false" tIns="50800" lIns="50800" bIns="50800" rIns="50800"/>
            <a:lstStyle/>
            <a:p>
              <a:pPr algn="ctr">
                <a:lnSpc>
                  <a:spcPts val="3223"/>
                </a:lnSpc>
              </a:pPr>
            </a:p>
          </p:txBody>
        </p:sp>
      </p:grpSp>
      <p:grpSp>
        <p:nvGrpSpPr>
          <p:cNvPr name="Group 17" id="17"/>
          <p:cNvGrpSpPr/>
          <p:nvPr/>
        </p:nvGrpSpPr>
        <p:grpSpPr>
          <a:xfrm rot="0">
            <a:off x="254962" y="3196556"/>
            <a:ext cx="4197256" cy="4255322"/>
            <a:chOff x="0" y="0"/>
            <a:chExt cx="1023795" cy="1037958"/>
          </a:xfrm>
        </p:grpSpPr>
        <p:sp>
          <p:nvSpPr>
            <p:cNvPr name="Freeform 18" id="18"/>
            <p:cNvSpPr/>
            <p:nvPr/>
          </p:nvSpPr>
          <p:spPr>
            <a:xfrm flipH="false" flipV="false" rot="0">
              <a:off x="0" y="0"/>
              <a:ext cx="1023795" cy="1037958"/>
            </a:xfrm>
            <a:custGeom>
              <a:avLst/>
              <a:gdLst/>
              <a:ahLst/>
              <a:cxnLst/>
              <a:rect r="r" b="b" t="t" l="l"/>
              <a:pathLst>
                <a:path h="1037958" w="1023795">
                  <a:moveTo>
                    <a:pt x="0" y="0"/>
                  </a:moveTo>
                  <a:lnTo>
                    <a:pt x="1023795" y="0"/>
                  </a:lnTo>
                  <a:lnTo>
                    <a:pt x="1023795" y="1037958"/>
                  </a:lnTo>
                  <a:lnTo>
                    <a:pt x="0" y="1037958"/>
                  </a:ln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0" y="-57150"/>
              <a:ext cx="1023795" cy="1095108"/>
            </a:xfrm>
            <a:prstGeom prst="rect">
              <a:avLst/>
            </a:prstGeom>
          </p:spPr>
          <p:txBody>
            <a:bodyPr anchor="ctr" rtlCol="false" tIns="50800" lIns="50800" bIns="50800" rIns="50800"/>
            <a:lstStyle/>
            <a:p>
              <a:pPr algn="ctr">
                <a:lnSpc>
                  <a:spcPts val="3223"/>
                </a:lnSpc>
              </a:pPr>
            </a:p>
          </p:txBody>
        </p:sp>
      </p:grpSp>
      <p:grpSp>
        <p:nvGrpSpPr>
          <p:cNvPr name="Group 20" id="20"/>
          <p:cNvGrpSpPr/>
          <p:nvPr/>
        </p:nvGrpSpPr>
        <p:grpSpPr>
          <a:xfrm rot="0">
            <a:off x="512448" y="3483075"/>
            <a:ext cx="3682284" cy="3682284"/>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12"/>
              <a:stretch>
                <a:fillRect l="-16747" t="0" r="-16747" b="0"/>
              </a:stretch>
            </a:blipFill>
          </p:spPr>
        </p:sp>
      </p:grpSp>
      <p:sp>
        <p:nvSpPr>
          <p:cNvPr name="Freeform 22" id="22"/>
          <p:cNvSpPr/>
          <p:nvPr/>
        </p:nvSpPr>
        <p:spPr>
          <a:xfrm flipH="false" flipV="false" rot="0">
            <a:off x="-629050" y="161436"/>
            <a:ext cx="19546100" cy="12968615"/>
          </a:xfrm>
          <a:custGeom>
            <a:avLst/>
            <a:gdLst/>
            <a:ahLst/>
            <a:cxnLst/>
            <a:rect r="r" b="b" t="t" l="l"/>
            <a:pathLst>
              <a:path h="12968615" w="19546100">
                <a:moveTo>
                  <a:pt x="0" y="0"/>
                </a:moveTo>
                <a:lnTo>
                  <a:pt x="19546100" y="0"/>
                </a:lnTo>
                <a:lnTo>
                  <a:pt x="19546100" y="12968615"/>
                </a:lnTo>
                <a:lnTo>
                  <a:pt x="0" y="12968615"/>
                </a:lnTo>
                <a:lnTo>
                  <a:pt x="0" y="0"/>
                </a:lnTo>
                <a:close/>
              </a:path>
            </a:pathLst>
          </a:custGeom>
          <a:blipFill>
            <a:blip r:embed="rId13">
              <a:alphaModFix amt="14000"/>
            </a:blip>
            <a:stretch>
              <a:fillRect l="-5628" t="0" r="-5628" b="-11790"/>
            </a:stretch>
          </a:blipFill>
        </p:spPr>
      </p:sp>
      <p:sp>
        <p:nvSpPr>
          <p:cNvPr name="TextBox 23" id="23"/>
          <p:cNvSpPr txBox="true"/>
          <p:nvPr/>
        </p:nvSpPr>
        <p:spPr>
          <a:xfrm rot="0">
            <a:off x="6568301" y="468533"/>
            <a:ext cx="5151398"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KEBERLANJUTAN</a:t>
            </a:r>
          </a:p>
        </p:txBody>
      </p:sp>
      <p:sp>
        <p:nvSpPr>
          <p:cNvPr name="TextBox 24" id="24"/>
          <p:cNvSpPr txBox="true"/>
          <p:nvPr/>
        </p:nvSpPr>
        <p:spPr>
          <a:xfrm rot="0">
            <a:off x="4849744" y="2806544"/>
            <a:ext cx="10865691" cy="19989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Implementasi proyek </a:t>
            </a:r>
            <a:r>
              <a:rPr lang="en-US" sz="2300">
                <a:solidFill>
                  <a:srgbClr val="000000"/>
                </a:solidFill>
                <a:latin typeface="Poppins"/>
                <a:ea typeface="Poppins"/>
                <a:cs typeface="Poppins"/>
                <a:sym typeface="Poppins"/>
              </a:rPr>
              <a:t>perubahan ini diharapkan dapat berlanjut dan dilaksanakan dalam bentuk program dan kegiatan yang direncanakan dan dianggarkan. Tentu masih terdapat kendala dan hambatan dalam proyek perubahan ini, namun dapat diatasi dengan daya dan upaya dari segala pihak dan stakeholder yang terlibat. </a:t>
            </a:r>
          </a:p>
        </p:txBody>
      </p:sp>
      <p:sp>
        <p:nvSpPr>
          <p:cNvPr name="TextBox 25" id="25"/>
          <p:cNvSpPr txBox="true"/>
          <p:nvPr/>
        </p:nvSpPr>
        <p:spPr>
          <a:xfrm rot="0">
            <a:off x="5934815" y="5262724"/>
            <a:ext cx="12002814" cy="1636198"/>
          </a:xfrm>
          <a:prstGeom prst="rect">
            <a:avLst/>
          </a:prstGeom>
        </p:spPr>
        <p:txBody>
          <a:bodyPr anchor="t" rtlCol="false" tIns="0" lIns="0" bIns="0" rIns="0">
            <a:spAutoFit/>
          </a:bodyPr>
          <a:lstStyle/>
          <a:p>
            <a:pPr algn="l">
              <a:lnSpc>
                <a:spcPts val="3265"/>
              </a:lnSpc>
              <a:spcBef>
                <a:spcPct val="0"/>
              </a:spcBef>
            </a:pPr>
            <a:r>
              <a:rPr lang="en-US" sz="2332">
                <a:solidFill>
                  <a:srgbClr val="000000"/>
                </a:solidFill>
                <a:latin typeface="Poppins"/>
                <a:ea typeface="Poppins"/>
                <a:cs typeface="Poppins"/>
                <a:sym typeface="Poppins"/>
              </a:rPr>
              <a:t>Proyek perubahan </a:t>
            </a:r>
            <a:r>
              <a:rPr lang="en-US" sz="2332">
                <a:solidFill>
                  <a:srgbClr val="000000"/>
                </a:solidFill>
                <a:latin typeface="Poppins"/>
                <a:ea typeface="Poppins"/>
                <a:cs typeface="Poppins"/>
                <a:sym typeface="Poppins"/>
              </a:rPr>
              <a:t>yang telah direncananakan ini tentunya tidak hanya berhenti setelah pelaksanaan Pelatihan Kepemimpinan Nasional Tingkat II, namun dapat berjalan secara berkelanjutan sebagaimana yang telah dijelaskan dalam Milestone terhadap rencana perubahan dan strategi.</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3497684" y="5496684"/>
            <a:ext cx="4983320" cy="4983320"/>
          </a:xfrm>
          <a:custGeom>
            <a:avLst/>
            <a:gdLst/>
            <a:ahLst/>
            <a:cxnLst/>
            <a:rect r="r" b="b" t="t" l="l"/>
            <a:pathLst>
              <a:path h="4983320" w="4983320">
                <a:moveTo>
                  <a:pt x="0" y="0"/>
                </a:moveTo>
                <a:lnTo>
                  <a:pt x="4983321" y="0"/>
                </a:lnTo>
                <a:lnTo>
                  <a:pt x="4983321" y="4983321"/>
                </a:lnTo>
                <a:lnTo>
                  <a:pt x="0" y="49833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212305" y="-193005"/>
            <a:ext cx="4983320" cy="4983320"/>
          </a:xfrm>
          <a:custGeom>
            <a:avLst/>
            <a:gdLst/>
            <a:ahLst/>
            <a:cxnLst/>
            <a:rect r="r" b="b" t="t" l="l"/>
            <a:pathLst>
              <a:path h="4983320" w="4983320">
                <a:moveTo>
                  <a:pt x="0" y="0"/>
                </a:moveTo>
                <a:lnTo>
                  <a:pt x="4983320" y="0"/>
                </a:lnTo>
                <a:lnTo>
                  <a:pt x="4983320" y="4983321"/>
                </a:lnTo>
                <a:lnTo>
                  <a:pt x="0" y="49833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4317953" y="6316953"/>
            <a:ext cx="3970047" cy="3970047"/>
          </a:xfrm>
          <a:custGeom>
            <a:avLst/>
            <a:gdLst/>
            <a:ahLst/>
            <a:cxnLst/>
            <a:rect r="r" b="b" t="t" l="l"/>
            <a:pathLst>
              <a:path h="3970047" w="3970047">
                <a:moveTo>
                  <a:pt x="0" y="0"/>
                </a:moveTo>
                <a:lnTo>
                  <a:pt x="3970047" y="0"/>
                </a:lnTo>
                <a:lnTo>
                  <a:pt x="3970047" y="3970047"/>
                </a:lnTo>
                <a:lnTo>
                  <a:pt x="0" y="39700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2700000">
            <a:off x="15796340" y="2286577"/>
            <a:ext cx="4983320" cy="4983320"/>
          </a:xfrm>
          <a:custGeom>
            <a:avLst/>
            <a:gdLst/>
            <a:ahLst/>
            <a:cxnLst/>
            <a:rect r="r" b="b" t="t" l="l"/>
            <a:pathLst>
              <a:path h="4983320" w="4983320">
                <a:moveTo>
                  <a:pt x="0" y="0"/>
                </a:moveTo>
                <a:lnTo>
                  <a:pt x="4983320" y="0"/>
                </a:lnTo>
                <a:lnTo>
                  <a:pt x="4983320" y="4983320"/>
                </a:lnTo>
                <a:lnTo>
                  <a:pt x="0" y="498332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10800000">
            <a:off x="0" y="0"/>
            <a:ext cx="3970047" cy="3970047"/>
          </a:xfrm>
          <a:custGeom>
            <a:avLst/>
            <a:gdLst/>
            <a:ahLst/>
            <a:cxnLst/>
            <a:rect r="r" b="b" t="t" l="l"/>
            <a:pathLst>
              <a:path h="3970047" w="3970047">
                <a:moveTo>
                  <a:pt x="0" y="0"/>
                </a:moveTo>
                <a:lnTo>
                  <a:pt x="3970047" y="0"/>
                </a:lnTo>
                <a:lnTo>
                  <a:pt x="3970047" y="3970047"/>
                </a:lnTo>
                <a:lnTo>
                  <a:pt x="0" y="39700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true" flipV="true" rot="-2700000">
            <a:off x="-2491660" y="2930197"/>
            <a:ext cx="4983320" cy="4983320"/>
          </a:xfrm>
          <a:custGeom>
            <a:avLst/>
            <a:gdLst/>
            <a:ahLst/>
            <a:cxnLst/>
            <a:rect r="r" b="b" t="t" l="l"/>
            <a:pathLst>
              <a:path h="4983320" w="4983320">
                <a:moveTo>
                  <a:pt x="4983320" y="4983320"/>
                </a:moveTo>
                <a:lnTo>
                  <a:pt x="0" y="4983320"/>
                </a:lnTo>
                <a:lnTo>
                  <a:pt x="0" y="0"/>
                </a:lnTo>
                <a:lnTo>
                  <a:pt x="4983320" y="0"/>
                </a:lnTo>
                <a:lnTo>
                  <a:pt x="4983320" y="498332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343100" y="-1328448"/>
            <a:ext cx="2686201" cy="2656897"/>
          </a:xfrm>
          <a:custGeom>
            <a:avLst/>
            <a:gdLst/>
            <a:ahLst/>
            <a:cxnLst/>
            <a:rect r="r" b="b" t="t" l="l"/>
            <a:pathLst>
              <a:path h="2656897" w="2686201">
                <a:moveTo>
                  <a:pt x="0" y="0"/>
                </a:moveTo>
                <a:lnTo>
                  <a:pt x="2686200" y="0"/>
                </a:lnTo>
                <a:lnTo>
                  <a:pt x="2686200" y="2656896"/>
                </a:lnTo>
                <a:lnTo>
                  <a:pt x="0" y="26568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6944900" y="8958552"/>
            <a:ext cx="2686201" cy="2656897"/>
          </a:xfrm>
          <a:custGeom>
            <a:avLst/>
            <a:gdLst/>
            <a:ahLst/>
            <a:cxnLst/>
            <a:rect r="r" b="b" t="t" l="l"/>
            <a:pathLst>
              <a:path h="2656897" w="2686201">
                <a:moveTo>
                  <a:pt x="0" y="0"/>
                </a:moveTo>
                <a:lnTo>
                  <a:pt x="2686200" y="0"/>
                </a:lnTo>
                <a:lnTo>
                  <a:pt x="2686200" y="2656896"/>
                </a:lnTo>
                <a:lnTo>
                  <a:pt x="0" y="26568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834599" y="1985023"/>
            <a:ext cx="1911810" cy="232893"/>
          </a:xfrm>
          <a:custGeom>
            <a:avLst/>
            <a:gdLst/>
            <a:ahLst/>
            <a:cxnLst/>
            <a:rect r="r" b="b" t="t" l="l"/>
            <a:pathLst>
              <a:path h="232893" w="1911810">
                <a:moveTo>
                  <a:pt x="0" y="0"/>
                </a:moveTo>
                <a:lnTo>
                  <a:pt x="1911811" y="0"/>
                </a:lnTo>
                <a:lnTo>
                  <a:pt x="1911811" y="232894"/>
                </a:lnTo>
                <a:lnTo>
                  <a:pt x="0" y="23289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15676646" y="8069083"/>
            <a:ext cx="1911810" cy="232893"/>
          </a:xfrm>
          <a:custGeom>
            <a:avLst/>
            <a:gdLst/>
            <a:ahLst/>
            <a:cxnLst/>
            <a:rect r="r" b="b" t="t" l="l"/>
            <a:pathLst>
              <a:path h="232893" w="1911810">
                <a:moveTo>
                  <a:pt x="0" y="0"/>
                </a:moveTo>
                <a:lnTo>
                  <a:pt x="1911811" y="0"/>
                </a:lnTo>
                <a:lnTo>
                  <a:pt x="1911811" y="232894"/>
                </a:lnTo>
                <a:lnTo>
                  <a:pt x="0" y="23289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028700" y="8792994"/>
            <a:ext cx="3010803" cy="930612"/>
          </a:xfrm>
          <a:custGeom>
            <a:avLst/>
            <a:gdLst/>
            <a:ahLst/>
            <a:cxnLst/>
            <a:rect r="r" b="b" t="t" l="l"/>
            <a:pathLst>
              <a:path h="930612" w="3010803">
                <a:moveTo>
                  <a:pt x="0" y="0"/>
                </a:moveTo>
                <a:lnTo>
                  <a:pt x="3010803" y="0"/>
                </a:lnTo>
                <a:lnTo>
                  <a:pt x="3010803" y="930612"/>
                </a:lnTo>
                <a:lnTo>
                  <a:pt x="0" y="93061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4248497" y="563394"/>
            <a:ext cx="3010803" cy="930612"/>
          </a:xfrm>
          <a:custGeom>
            <a:avLst/>
            <a:gdLst/>
            <a:ahLst/>
            <a:cxnLst/>
            <a:rect r="r" b="b" t="t" l="l"/>
            <a:pathLst>
              <a:path h="930612" w="3010803">
                <a:moveTo>
                  <a:pt x="3010803" y="0"/>
                </a:moveTo>
                <a:lnTo>
                  <a:pt x="0" y="0"/>
                </a:lnTo>
                <a:lnTo>
                  <a:pt x="0" y="930612"/>
                </a:lnTo>
                <a:lnTo>
                  <a:pt x="3010803" y="930612"/>
                </a:lnTo>
                <a:lnTo>
                  <a:pt x="3010803"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0">
            <a:off x="5640436" y="428467"/>
            <a:ext cx="6582090" cy="9295139"/>
          </a:xfrm>
          <a:custGeom>
            <a:avLst/>
            <a:gdLst/>
            <a:ahLst/>
            <a:cxnLst/>
            <a:rect r="r" b="b" t="t" l="l"/>
            <a:pathLst>
              <a:path h="9295139" w="6582090">
                <a:moveTo>
                  <a:pt x="0" y="0"/>
                </a:moveTo>
                <a:lnTo>
                  <a:pt x="6582090" y="0"/>
                </a:lnTo>
                <a:lnTo>
                  <a:pt x="6582090" y="9295139"/>
                </a:lnTo>
                <a:lnTo>
                  <a:pt x="0" y="9295139"/>
                </a:lnTo>
                <a:lnTo>
                  <a:pt x="0" y="0"/>
                </a:lnTo>
                <a:close/>
              </a:path>
            </a:pathLst>
          </a:custGeom>
          <a:blipFill>
            <a:blip r:embed="rId12"/>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3210721" y="3857614"/>
            <a:ext cx="5729748" cy="3408933"/>
            <a:chOff x="0" y="0"/>
            <a:chExt cx="1509069" cy="897826"/>
          </a:xfrm>
        </p:grpSpPr>
        <p:sp>
          <p:nvSpPr>
            <p:cNvPr name="Freeform 15" id="15"/>
            <p:cNvSpPr/>
            <p:nvPr/>
          </p:nvSpPr>
          <p:spPr>
            <a:xfrm flipH="false" flipV="false" rot="0">
              <a:off x="0" y="0"/>
              <a:ext cx="1509069" cy="897826"/>
            </a:xfrm>
            <a:custGeom>
              <a:avLst/>
              <a:gdLst/>
              <a:ahLst/>
              <a:cxnLst/>
              <a:rect r="r" b="b" t="t" l="l"/>
              <a:pathLst>
                <a:path h="897826" w="1509069">
                  <a:moveTo>
                    <a:pt x="0" y="0"/>
                  </a:moveTo>
                  <a:lnTo>
                    <a:pt x="1509069" y="0"/>
                  </a:lnTo>
                  <a:lnTo>
                    <a:pt x="1509069" y="897826"/>
                  </a:lnTo>
                  <a:lnTo>
                    <a:pt x="0" y="897826"/>
                  </a:lnTo>
                  <a:close/>
                </a:path>
              </a:pathLst>
            </a:custGeom>
            <a:solidFill>
              <a:srgbClr val="000000">
                <a:alpha val="0"/>
              </a:srgbClr>
            </a:solidFill>
            <a:ln w="38100" cap="sq">
              <a:solidFill>
                <a:srgbClr val="000000"/>
              </a:solidFill>
              <a:prstDash val="solid"/>
              <a:miter/>
            </a:ln>
          </p:spPr>
        </p:sp>
        <p:sp>
          <p:nvSpPr>
            <p:cNvPr name="TextBox 16" id="16"/>
            <p:cNvSpPr txBox="true"/>
            <p:nvPr/>
          </p:nvSpPr>
          <p:spPr>
            <a:xfrm>
              <a:off x="0" y="-57150"/>
              <a:ext cx="1509069" cy="954976"/>
            </a:xfrm>
            <a:prstGeom prst="rect">
              <a:avLst/>
            </a:prstGeom>
          </p:spPr>
          <p:txBody>
            <a:bodyPr anchor="ctr" rtlCol="false" tIns="50800" lIns="50800" bIns="50800" rIns="50800"/>
            <a:lstStyle/>
            <a:p>
              <a:pPr algn="ctr">
                <a:lnSpc>
                  <a:spcPts val="3223"/>
                </a:lnSpc>
              </a:pPr>
            </a:p>
          </p:txBody>
        </p:sp>
      </p:grpSp>
      <p:grpSp>
        <p:nvGrpSpPr>
          <p:cNvPr name="Group 17" id="17"/>
          <p:cNvGrpSpPr/>
          <p:nvPr/>
        </p:nvGrpSpPr>
        <p:grpSpPr>
          <a:xfrm rot="0">
            <a:off x="9347531" y="3857614"/>
            <a:ext cx="5729748" cy="3408933"/>
            <a:chOff x="0" y="0"/>
            <a:chExt cx="1509069" cy="897826"/>
          </a:xfrm>
        </p:grpSpPr>
        <p:sp>
          <p:nvSpPr>
            <p:cNvPr name="Freeform 18" id="18"/>
            <p:cNvSpPr/>
            <p:nvPr/>
          </p:nvSpPr>
          <p:spPr>
            <a:xfrm flipH="false" flipV="false" rot="0">
              <a:off x="0" y="0"/>
              <a:ext cx="1509069" cy="897826"/>
            </a:xfrm>
            <a:custGeom>
              <a:avLst/>
              <a:gdLst/>
              <a:ahLst/>
              <a:cxnLst/>
              <a:rect r="r" b="b" t="t" l="l"/>
              <a:pathLst>
                <a:path h="897826" w="1509069">
                  <a:moveTo>
                    <a:pt x="0" y="0"/>
                  </a:moveTo>
                  <a:lnTo>
                    <a:pt x="1509069" y="0"/>
                  </a:lnTo>
                  <a:lnTo>
                    <a:pt x="1509069" y="897826"/>
                  </a:lnTo>
                  <a:lnTo>
                    <a:pt x="0" y="897826"/>
                  </a:ln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0" y="-57150"/>
              <a:ext cx="1509069" cy="954976"/>
            </a:xfrm>
            <a:prstGeom prst="rect">
              <a:avLst/>
            </a:prstGeom>
          </p:spPr>
          <p:txBody>
            <a:bodyPr anchor="ctr" rtlCol="false" tIns="50800" lIns="50800" bIns="50800" rIns="50800"/>
            <a:lstStyle/>
            <a:p>
              <a:pPr algn="ctr">
                <a:lnSpc>
                  <a:spcPts val="3223"/>
                </a:lnSpc>
              </a:pPr>
            </a:p>
          </p:txBody>
        </p:sp>
      </p:grpSp>
      <p:sp>
        <p:nvSpPr>
          <p:cNvPr name="TextBox 20" id="20"/>
          <p:cNvSpPr txBox="true"/>
          <p:nvPr/>
        </p:nvSpPr>
        <p:spPr>
          <a:xfrm rot="0">
            <a:off x="3597115" y="4416073"/>
            <a:ext cx="4956960" cy="24828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Poppins"/>
                <a:ea typeface="Poppins"/>
                <a:cs typeface="Poppins"/>
                <a:sym typeface="Poppins"/>
              </a:rPr>
              <a:t>Perbaikan secara menyeluruh merupakan tuntunan bagi setiap organisasi saat ini dalam mencapai suatu tujuan. Suatu Organisasi memberikan kesempatan bagi anggotanya untuk selalu belajar dan mengembangkan</a:t>
            </a:r>
          </a:p>
        </p:txBody>
      </p:sp>
      <p:sp>
        <p:nvSpPr>
          <p:cNvPr name="TextBox 21" id="21"/>
          <p:cNvSpPr txBox="true"/>
          <p:nvPr/>
        </p:nvSpPr>
        <p:spPr>
          <a:xfrm rot="0">
            <a:off x="9675844" y="4425598"/>
            <a:ext cx="5115635" cy="2407320"/>
          </a:xfrm>
          <a:prstGeom prst="rect">
            <a:avLst/>
          </a:prstGeom>
        </p:spPr>
        <p:txBody>
          <a:bodyPr anchor="t" rtlCol="false" tIns="0" lIns="0" bIns="0" rIns="0">
            <a:spAutoFit/>
          </a:bodyPr>
          <a:lstStyle/>
          <a:p>
            <a:pPr algn="just">
              <a:lnSpc>
                <a:spcPts val="2763"/>
              </a:lnSpc>
              <a:spcBef>
                <a:spcPct val="0"/>
              </a:spcBef>
            </a:pPr>
            <a:r>
              <a:rPr lang="en-US" sz="1973">
                <a:solidFill>
                  <a:srgbClr val="000000"/>
                </a:solidFill>
                <a:latin typeface="Poppins"/>
                <a:ea typeface="Poppins"/>
                <a:cs typeface="Poppins"/>
                <a:sym typeface="Poppins"/>
              </a:rPr>
              <a:t>Pelaksanaan implementasi proyek perubahan didukung dengan strategi pengembangan potensi diri dan pengembangan kompetensi pribadi, tim, dan stakeholders yang mempengaruhi keberhasilan pelaksanaan proyek perubahan ini</a:t>
            </a:r>
          </a:p>
        </p:txBody>
      </p:sp>
      <p:grpSp>
        <p:nvGrpSpPr>
          <p:cNvPr name="Group 22" id="22"/>
          <p:cNvGrpSpPr/>
          <p:nvPr/>
        </p:nvGrpSpPr>
        <p:grpSpPr>
          <a:xfrm rot="0">
            <a:off x="3460106" y="1241246"/>
            <a:ext cx="10939969" cy="1030616"/>
            <a:chOff x="0" y="0"/>
            <a:chExt cx="3292206" cy="310147"/>
          </a:xfrm>
        </p:grpSpPr>
        <p:sp>
          <p:nvSpPr>
            <p:cNvPr name="Freeform 23" id="23"/>
            <p:cNvSpPr/>
            <p:nvPr/>
          </p:nvSpPr>
          <p:spPr>
            <a:xfrm flipH="false" flipV="false" rot="0">
              <a:off x="0" y="0"/>
              <a:ext cx="3292206" cy="310147"/>
            </a:xfrm>
            <a:custGeom>
              <a:avLst/>
              <a:gdLst/>
              <a:ahLst/>
              <a:cxnLst/>
              <a:rect r="r" b="b" t="t" l="l"/>
              <a:pathLst>
                <a:path h="310147" w="3292206">
                  <a:moveTo>
                    <a:pt x="0" y="0"/>
                  </a:moveTo>
                  <a:lnTo>
                    <a:pt x="3292206" y="0"/>
                  </a:lnTo>
                  <a:lnTo>
                    <a:pt x="3292206"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4" id="24"/>
            <p:cNvSpPr txBox="true"/>
            <p:nvPr/>
          </p:nvSpPr>
          <p:spPr>
            <a:xfrm>
              <a:off x="0" y="-57150"/>
              <a:ext cx="3292206" cy="367297"/>
            </a:xfrm>
            <a:prstGeom prst="rect">
              <a:avLst/>
            </a:prstGeom>
          </p:spPr>
          <p:txBody>
            <a:bodyPr anchor="ctr" rtlCol="false" tIns="50800" lIns="50800" bIns="50800" rIns="50800"/>
            <a:lstStyle/>
            <a:p>
              <a:pPr algn="ctr">
                <a:lnSpc>
                  <a:spcPts val="3223"/>
                </a:lnSpc>
              </a:pPr>
              <a:r>
                <a:rPr lang="en-US" sz="2302">
                  <a:solidFill>
                    <a:srgbClr val="FFFFFF"/>
                  </a:solidFill>
                  <a:latin typeface="Poppins"/>
                  <a:ea typeface="Poppins"/>
                  <a:cs typeface="Poppins"/>
                  <a:sym typeface="Poppins"/>
                </a:rPr>
                <a:t>PEMBERDAYAAN ORGANISASI PEMBELAJAR</a:t>
              </a:r>
            </a:p>
          </p:txBody>
        </p:sp>
      </p:grpSp>
      <p:sp>
        <p:nvSpPr>
          <p:cNvPr name="AutoShape 25" id="25"/>
          <p:cNvSpPr/>
          <p:nvPr/>
        </p:nvSpPr>
        <p:spPr>
          <a:xfrm>
            <a:off x="7891929" y="2865355"/>
            <a:ext cx="2504141" cy="0"/>
          </a:xfrm>
          <a:prstGeom prst="line">
            <a:avLst/>
          </a:prstGeom>
          <a:ln cap="rnd" w="114300">
            <a:solidFill>
              <a:srgbClr val="000000"/>
            </a:solidFill>
            <a:prstDash val="sysDot"/>
            <a:headEnd type="none" len="sm" w="sm"/>
            <a:tailEnd type="none" len="sm" w="sm"/>
          </a:ln>
        </p:spPr>
      </p:sp>
      <p:sp>
        <p:nvSpPr>
          <p:cNvPr name="AutoShape 26" id="26"/>
          <p:cNvSpPr/>
          <p:nvPr/>
        </p:nvSpPr>
        <p:spPr>
          <a:xfrm>
            <a:off x="7884175" y="8323822"/>
            <a:ext cx="2504141" cy="0"/>
          </a:xfrm>
          <a:prstGeom prst="line">
            <a:avLst/>
          </a:prstGeom>
          <a:ln cap="rnd" w="114300">
            <a:solidFill>
              <a:srgbClr val="000000"/>
            </a:solidFill>
            <a:prstDash val="sysDot"/>
            <a:headEnd type="none" len="sm" w="sm"/>
            <a:tailEnd type="none" len="sm" w="sm"/>
          </a:ln>
        </p:spPr>
      </p:sp>
      <p:grpSp>
        <p:nvGrpSpPr>
          <p:cNvPr name="Group 27" id="27"/>
          <p:cNvGrpSpPr/>
          <p:nvPr/>
        </p:nvGrpSpPr>
        <p:grpSpPr>
          <a:xfrm rot="0">
            <a:off x="3597115" y="3558515"/>
            <a:ext cx="5110011" cy="618812"/>
            <a:chOff x="0" y="0"/>
            <a:chExt cx="2988615" cy="361915"/>
          </a:xfrm>
        </p:grpSpPr>
        <p:sp>
          <p:nvSpPr>
            <p:cNvPr name="Freeform 28" id="28"/>
            <p:cNvSpPr/>
            <p:nvPr/>
          </p:nvSpPr>
          <p:spPr>
            <a:xfrm flipH="false" flipV="false" rot="0">
              <a:off x="0" y="0"/>
              <a:ext cx="2988615" cy="361915"/>
            </a:xfrm>
            <a:custGeom>
              <a:avLst/>
              <a:gdLst/>
              <a:ahLst/>
              <a:cxnLst/>
              <a:rect r="r" b="b" t="t" l="l"/>
              <a:pathLst>
                <a:path h="361915" w="2988615">
                  <a:moveTo>
                    <a:pt x="0" y="0"/>
                  </a:moveTo>
                  <a:lnTo>
                    <a:pt x="2988615" y="0"/>
                  </a:lnTo>
                  <a:lnTo>
                    <a:pt x="2988615" y="361915"/>
                  </a:lnTo>
                  <a:lnTo>
                    <a:pt x="0" y="361915"/>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9" id="29"/>
            <p:cNvSpPr txBox="true"/>
            <p:nvPr/>
          </p:nvSpPr>
          <p:spPr>
            <a:xfrm>
              <a:off x="0" y="-57150"/>
              <a:ext cx="2988615" cy="419065"/>
            </a:xfrm>
            <a:prstGeom prst="rect">
              <a:avLst/>
            </a:prstGeom>
          </p:spPr>
          <p:txBody>
            <a:bodyPr anchor="ctr" rtlCol="false" tIns="50800" lIns="50800" bIns="50800" rIns="50800"/>
            <a:lstStyle/>
            <a:p>
              <a:pPr algn="ctr">
                <a:lnSpc>
                  <a:spcPts val="3223"/>
                </a:lnSpc>
              </a:pPr>
            </a:p>
          </p:txBody>
        </p:sp>
      </p:grpSp>
      <p:grpSp>
        <p:nvGrpSpPr>
          <p:cNvPr name="Group 30" id="30"/>
          <p:cNvGrpSpPr/>
          <p:nvPr/>
        </p:nvGrpSpPr>
        <p:grpSpPr>
          <a:xfrm rot="0">
            <a:off x="9733925" y="3558515"/>
            <a:ext cx="4956960" cy="600908"/>
            <a:chOff x="0" y="0"/>
            <a:chExt cx="2899102" cy="351444"/>
          </a:xfrm>
        </p:grpSpPr>
        <p:sp>
          <p:nvSpPr>
            <p:cNvPr name="Freeform 31" id="31"/>
            <p:cNvSpPr/>
            <p:nvPr/>
          </p:nvSpPr>
          <p:spPr>
            <a:xfrm flipH="false" flipV="false" rot="0">
              <a:off x="0" y="0"/>
              <a:ext cx="2899102" cy="351444"/>
            </a:xfrm>
            <a:custGeom>
              <a:avLst/>
              <a:gdLst/>
              <a:ahLst/>
              <a:cxnLst/>
              <a:rect r="r" b="b" t="t" l="l"/>
              <a:pathLst>
                <a:path h="351444" w="2899102">
                  <a:moveTo>
                    <a:pt x="0" y="0"/>
                  </a:moveTo>
                  <a:lnTo>
                    <a:pt x="2899102" y="0"/>
                  </a:lnTo>
                  <a:lnTo>
                    <a:pt x="2899102" y="351444"/>
                  </a:lnTo>
                  <a:lnTo>
                    <a:pt x="0" y="351444"/>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2" id="32"/>
            <p:cNvSpPr txBox="true"/>
            <p:nvPr/>
          </p:nvSpPr>
          <p:spPr>
            <a:xfrm>
              <a:off x="0" y="-57150"/>
              <a:ext cx="2899102" cy="408594"/>
            </a:xfrm>
            <a:prstGeom prst="rect">
              <a:avLst/>
            </a:prstGeom>
          </p:spPr>
          <p:txBody>
            <a:bodyPr anchor="ctr" rtlCol="false" tIns="50800" lIns="50800" bIns="50800" rIns="50800"/>
            <a:lstStyle/>
            <a:p>
              <a:pPr algn="ctr">
                <a:lnSpc>
                  <a:spcPts val="3223"/>
                </a:lnSpc>
              </a:pPr>
            </a:p>
          </p:txBody>
        </p:sp>
      </p:grpSp>
      <p:sp>
        <p:nvSpPr>
          <p:cNvPr name="TextBox 33" id="33"/>
          <p:cNvSpPr txBox="true"/>
          <p:nvPr/>
        </p:nvSpPr>
        <p:spPr>
          <a:xfrm rot="0">
            <a:off x="4298905" y="3577579"/>
            <a:ext cx="3553379" cy="483870"/>
          </a:xfrm>
          <a:prstGeom prst="rect">
            <a:avLst/>
          </a:prstGeom>
        </p:spPr>
        <p:txBody>
          <a:bodyPr anchor="t" rtlCol="false" tIns="0" lIns="0" bIns="0" rIns="0">
            <a:spAutoFit/>
          </a:bodyPr>
          <a:lstStyle/>
          <a:p>
            <a:pPr algn="ctr" marL="0" indent="0" lvl="0">
              <a:lnSpc>
                <a:spcPts val="3779"/>
              </a:lnSpc>
              <a:spcBef>
                <a:spcPct val="0"/>
              </a:spcBef>
            </a:pPr>
            <a:r>
              <a:rPr lang="en-US" b="true" sz="2700">
                <a:solidFill>
                  <a:srgbClr val="FFFFFF"/>
                </a:solidFill>
                <a:latin typeface="Poppins Bold"/>
                <a:ea typeface="Poppins Bold"/>
                <a:cs typeface="Poppins Bold"/>
                <a:sym typeface="Poppins Bold"/>
              </a:rPr>
              <a:t>PEMANFAATAN</a:t>
            </a:r>
          </a:p>
        </p:txBody>
      </p:sp>
      <p:sp>
        <p:nvSpPr>
          <p:cNvPr name="TextBox 34" id="34"/>
          <p:cNvSpPr txBox="true"/>
          <p:nvPr/>
        </p:nvSpPr>
        <p:spPr>
          <a:xfrm rot="0">
            <a:off x="10396071" y="3568054"/>
            <a:ext cx="3516506" cy="531530"/>
          </a:xfrm>
          <a:prstGeom prst="rect">
            <a:avLst/>
          </a:prstGeom>
        </p:spPr>
        <p:txBody>
          <a:bodyPr anchor="t" rtlCol="false" tIns="0" lIns="0" bIns="0" rIns="0">
            <a:spAutoFit/>
          </a:bodyPr>
          <a:lstStyle/>
          <a:p>
            <a:pPr algn="ctr" marL="0" indent="0" lvl="0">
              <a:lnSpc>
                <a:spcPts val="4133"/>
              </a:lnSpc>
              <a:spcBef>
                <a:spcPct val="0"/>
              </a:spcBef>
            </a:pPr>
            <a:r>
              <a:rPr lang="en-US" b="true" sz="2952">
                <a:solidFill>
                  <a:srgbClr val="FFFFFF"/>
                </a:solidFill>
                <a:latin typeface="Poppins Bold"/>
                <a:ea typeface="Poppins Bold"/>
                <a:cs typeface="Poppins Bold"/>
                <a:sym typeface="Poppins Bold"/>
              </a:rPr>
              <a:t>PELAKSANAAN</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3496626" y="3676048"/>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MENGUASAI SENI BERKOMUNIKASI</a:t>
            </a:r>
          </a:p>
        </p:txBody>
      </p:sp>
      <p:sp>
        <p:nvSpPr>
          <p:cNvPr name="TextBox 15" id="15"/>
          <p:cNvSpPr txBox="true"/>
          <p:nvPr/>
        </p:nvSpPr>
        <p:spPr>
          <a:xfrm rot="0">
            <a:off x="3560277" y="5299784"/>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MEMBINA KERJA SAMA TIM</a:t>
            </a:r>
          </a:p>
        </p:txBody>
      </p:sp>
      <p:sp>
        <p:nvSpPr>
          <p:cNvPr name="TextBox 16" id="16"/>
          <p:cNvSpPr txBox="true"/>
          <p:nvPr/>
        </p:nvSpPr>
        <p:spPr>
          <a:xfrm rot="0">
            <a:off x="3496626" y="6952364"/>
            <a:ext cx="12552684" cy="398780"/>
          </a:xfrm>
          <a:prstGeom prst="rect">
            <a:avLst/>
          </a:prstGeom>
        </p:spPr>
        <p:txBody>
          <a:bodyPr anchor="t" rtlCol="false" tIns="0" lIns="0" bIns="0" rIns="0">
            <a:spAutoFit/>
          </a:bodyPr>
          <a:lstStyle/>
          <a:p>
            <a:pPr algn="l">
              <a:lnSpc>
                <a:spcPts val="3220"/>
              </a:lnSpc>
              <a:spcBef>
                <a:spcPct val="0"/>
              </a:spcBef>
            </a:pPr>
            <a:r>
              <a:rPr lang="en-US" sz="2300">
                <a:solidFill>
                  <a:srgbClr val="000000"/>
                </a:solidFill>
                <a:latin typeface="Poppins"/>
                <a:ea typeface="Poppins"/>
                <a:cs typeface="Poppins"/>
                <a:sym typeface="Poppins"/>
              </a:rPr>
              <a:t>Design Thinking Dalam Pemecahan Masalah Dan Pengambilan Keputusan</a:t>
            </a:r>
          </a:p>
        </p:txBody>
      </p:sp>
      <p:grpSp>
        <p:nvGrpSpPr>
          <p:cNvPr name="Group 17" id="17"/>
          <p:cNvGrpSpPr/>
          <p:nvPr/>
        </p:nvGrpSpPr>
        <p:grpSpPr>
          <a:xfrm rot="0">
            <a:off x="4532111" y="1241246"/>
            <a:ext cx="9671049" cy="1030616"/>
            <a:chOff x="0" y="0"/>
            <a:chExt cx="2910345" cy="310147"/>
          </a:xfrm>
        </p:grpSpPr>
        <p:sp>
          <p:nvSpPr>
            <p:cNvPr name="Freeform 18" id="18"/>
            <p:cNvSpPr/>
            <p:nvPr/>
          </p:nvSpPr>
          <p:spPr>
            <a:xfrm flipH="false" flipV="false" rot="0">
              <a:off x="0" y="0"/>
              <a:ext cx="2910345" cy="310147"/>
            </a:xfrm>
            <a:custGeom>
              <a:avLst/>
              <a:gdLst/>
              <a:ahLst/>
              <a:cxnLst/>
              <a:rect r="r" b="b" t="t" l="l"/>
              <a:pathLst>
                <a:path h="310147" w="2910345">
                  <a:moveTo>
                    <a:pt x="0" y="0"/>
                  </a:moveTo>
                  <a:lnTo>
                    <a:pt x="2910345" y="0"/>
                  </a:lnTo>
                  <a:lnTo>
                    <a:pt x="2910345"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19" id="19"/>
            <p:cNvSpPr txBox="true"/>
            <p:nvPr/>
          </p:nvSpPr>
          <p:spPr>
            <a:xfrm>
              <a:off x="0" y="-57150"/>
              <a:ext cx="2910345" cy="367297"/>
            </a:xfrm>
            <a:prstGeom prst="rect">
              <a:avLst/>
            </a:prstGeom>
          </p:spPr>
          <p:txBody>
            <a:bodyPr anchor="ctr" rtlCol="false" tIns="50800" lIns="50800" bIns="50800" rIns="50800"/>
            <a:lstStyle/>
            <a:p>
              <a:pPr algn="ctr">
                <a:lnSpc>
                  <a:spcPts val="3223"/>
                </a:lnSpc>
              </a:pPr>
            </a:p>
          </p:txBody>
        </p:sp>
      </p:grpSp>
      <p:sp>
        <p:nvSpPr>
          <p:cNvPr name="TextBox 20" id="20"/>
          <p:cNvSpPr txBox="true"/>
          <p:nvPr/>
        </p:nvSpPr>
        <p:spPr>
          <a:xfrm rot="0">
            <a:off x="4808230" y="1281534"/>
            <a:ext cx="9130187"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KONTRIBUSI MATA PELATIHAN</a:t>
            </a:r>
          </a:p>
        </p:txBody>
      </p:sp>
      <p:sp>
        <p:nvSpPr>
          <p:cNvPr name="AutoShape 21" id="21"/>
          <p:cNvSpPr/>
          <p:nvPr/>
        </p:nvSpPr>
        <p:spPr>
          <a:xfrm>
            <a:off x="7891929" y="2865355"/>
            <a:ext cx="2504141" cy="0"/>
          </a:xfrm>
          <a:prstGeom prst="line">
            <a:avLst/>
          </a:prstGeom>
          <a:ln cap="rnd" w="114300">
            <a:solidFill>
              <a:srgbClr val="000000"/>
            </a:solidFill>
            <a:prstDash val="sysDot"/>
            <a:headEnd type="none" len="sm" w="sm"/>
            <a:tailEnd type="none" len="sm" w="sm"/>
          </a:ln>
        </p:spPr>
      </p:sp>
      <p:sp>
        <p:nvSpPr>
          <p:cNvPr name="AutoShape 22" id="22"/>
          <p:cNvSpPr/>
          <p:nvPr/>
        </p:nvSpPr>
        <p:spPr>
          <a:xfrm>
            <a:off x="7884175" y="8323822"/>
            <a:ext cx="2504141" cy="0"/>
          </a:xfrm>
          <a:prstGeom prst="line">
            <a:avLst/>
          </a:prstGeom>
          <a:ln cap="rnd" w="114300">
            <a:solidFill>
              <a:srgbClr val="000000"/>
            </a:solidFill>
            <a:prstDash val="sysDot"/>
            <a:headEnd type="none" len="sm" w="sm"/>
            <a:tailEnd type="none" len="sm" w="sm"/>
          </a:ln>
        </p:spPr>
      </p:sp>
      <p:grpSp>
        <p:nvGrpSpPr>
          <p:cNvPr name="Group 23" id="23"/>
          <p:cNvGrpSpPr/>
          <p:nvPr/>
        </p:nvGrpSpPr>
        <p:grpSpPr>
          <a:xfrm rot="0">
            <a:off x="2238690" y="3523353"/>
            <a:ext cx="972766" cy="761320"/>
            <a:chOff x="0" y="0"/>
            <a:chExt cx="568927" cy="445262"/>
          </a:xfrm>
        </p:grpSpPr>
        <p:sp>
          <p:nvSpPr>
            <p:cNvPr name="Freeform 24" id="24"/>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5" id="25"/>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grpSp>
        <p:nvGrpSpPr>
          <p:cNvPr name="Group 26" id="26"/>
          <p:cNvGrpSpPr/>
          <p:nvPr/>
        </p:nvGrpSpPr>
        <p:grpSpPr>
          <a:xfrm rot="0">
            <a:off x="2238690" y="5180109"/>
            <a:ext cx="972766" cy="761320"/>
            <a:chOff x="0" y="0"/>
            <a:chExt cx="568927" cy="445262"/>
          </a:xfrm>
        </p:grpSpPr>
        <p:sp>
          <p:nvSpPr>
            <p:cNvPr name="Freeform 27" id="27"/>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8" id="28"/>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grpSp>
        <p:nvGrpSpPr>
          <p:cNvPr name="Group 29" id="29"/>
          <p:cNvGrpSpPr/>
          <p:nvPr/>
        </p:nvGrpSpPr>
        <p:grpSpPr>
          <a:xfrm rot="0">
            <a:off x="2238690" y="6832689"/>
            <a:ext cx="972766" cy="761320"/>
            <a:chOff x="0" y="0"/>
            <a:chExt cx="568927" cy="445262"/>
          </a:xfrm>
        </p:grpSpPr>
        <p:sp>
          <p:nvSpPr>
            <p:cNvPr name="Freeform 30" id="30"/>
            <p:cNvSpPr/>
            <p:nvPr/>
          </p:nvSpPr>
          <p:spPr>
            <a:xfrm flipH="false" flipV="false" rot="0">
              <a:off x="0" y="0"/>
              <a:ext cx="568927" cy="445262"/>
            </a:xfrm>
            <a:custGeom>
              <a:avLst/>
              <a:gdLst/>
              <a:ahLst/>
              <a:cxnLst/>
              <a:rect r="r" b="b" t="t" l="l"/>
              <a:pathLst>
                <a:path h="445262" w="568927">
                  <a:moveTo>
                    <a:pt x="0" y="0"/>
                  </a:moveTo>
                  <a:lnTo>
                    <a:pt x="568927" y="0"/>
                  </a:lnTo>
                  <a:lnTo>
                    <a:pt x="568927" y="445262"/>
                  </a:lnTo>
                  <a:lnTo>
                    <a:pt x="0" y="445262"/>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31" id="31"/>
            <p:cNvSpPr txBox="true"/>
            <p:nvPr/>
          </p:nvSpPr>
          <p:spPr>
            <a:xfrm>
              <a:off x="0" y="-57150"/>
              <a:ext cx="568927" cy="502412"/>
            </a:xfrm>
            <a:prstGeom prst="rect">
              <a:avLst/>
            </a:prstGeom>
          </p:spPr>
          <p:txBody>
            <a:bodyPr anchor="ctr" rtlCol="false" tIns="50800" lIns="50800" bIns="50800" rIns="50800"/>
            <a:lstStyle/>
            <a:p>
              <a:pPr algn="ctr">
                <a:lnSpc>
                  <a:spcPts val="3223"/>
                </a:lnSpc>
              </a:pPr>
            </a:p>
          </p:txBody>
        </p:sp>
      </p:grpSp>
      <p:sp>
        <p:nvSpPr>
          <p:cNvPr name="TextBox 32" id="32"/>
          <p:cNvSpPr txBox="true"/>
          <p:nvPr/>
        </p:nvSpPr>
        <p:spPr>
          <a:xfrm rot="0">
            <a:off x="2316387" y="3623978"/>
            <a:ext cx="814291" cy="483870"/>
          </a:xfrm>
          <a:prstGeom prst="rect">
            <a:avLst/>
          </a:prstGeom>
        </p:spPr>
        <p:txBody>
          <a:bodyPr anchor="t" rtlCol="false" tIns="0" lIns="0" bIns="0" rIns="0">
            <a:spAutoFit/>
          </a:bodyPr>
          <a:lstStyle/>
          <a:p>
            <a:pPr algn="ctr">
              <a:lnSpc>
                <a:spcPts val="3779"/>
              </a:lnSpc>
              <a:spcBef>
                <a:spcPct val="0"/>
              </a:spcBef>
            </a:pPr>
            <a:r>
              <a:rPr lang="en-US" b="true" sz="2700">
                <a:solidFill>
                  <a:srgbClr val="FFFFFF"/>
                </a:solidFill>
                <a:latin typeface="Poppins Bold"/>
                <a:ea typeface="Poppins Bold"/>
                <a:cs typeface="Poppins Bold"/>
                <a:sym typeface="Poppins Bold"/>
              </a:rPr>
              <a:t>01</a:t>
            </a:r>
          </a:p>
        </p:txBody>
      </p:sp>
      <p:sp>
        <p:nvSpPr>
          <p:cNvPr name="TextBox 33" id="33"/>
          <p:cNvSpPr txBox="true"/>
          <p:nvPr/>
        </p:nvSpPr>
        <p:spPr>
          <a:xfrm rot="0">
            <a:off x="2316387" y="5280734"/>
            <a:ext cx="814291" cy="483870"/>
          </a:xfrm>
          <a:prstGeom prst="rect">
            <a:avLst/>
          </a:prstGeom>
        </p:spPr>
        <p:txBody>
          <a:bodyPr anchor="t" rtlCol="false" tIns="0" lIns="0" bIns="0" rIns="0">
            <a:spAutoFit/>
          </a:bodyPr>
          <a:lstStyle/>
          <a:p>
            <a:pPr algn="ctr">
              <a:lnSpc>
                <a:spcPts val="3779"/>
              </a:lnSpc>
              <a:spcBef>
                <a:spcPct val="0"/>
              </a:spcBef>
            </a:pPr>
            <a:r>
              <a:rPr lang="en-US" b="true" sz="2700">
                <a:solidFill>
                  <a:srgbClr val="FFFFFF"/>
                </a:solidFill>
                <a:latin typeface="Poppins Bold"/>
                <a:ea typeface="Poppins Bold"/>
                <a:cs typeface="Poppins Bold"/>
                <a:sym typeface="Poppins Bold"/>
              </a:rPr>
              <a:t>02</a:t>
            </a:r>
          </a:p>
        </p:txBody>
      </p:sp>
      <p:sp>
        <p:nvSpPr>
          <p:cNvPr name="TextBox 34" id="34"/>
          <p:cNvSpPr txBox="true"/>
          <p:nvPr/>
        </p:nvSpPr>
        <p:spPr>
          <a:xfrm rot="0">
            <a:off x="2316387" y="6933314"/>
            <a:ext cx="814291" cy="483870"/>
          </a:xfrm>
          <a:prstGeom prst="rect">
            <a:avLst/>
          </a:prstGeom>
        </p:spPr>
        <p:txBody>
          <a:bodyPr anchor="t" rtlCol="false" tIns="0" lIns="0" bIns="0" rIns="0">
            <a:spAutoFit/>
          </a:bodyPr>
          <a:lstStyle/>
          <a:p>
            <a:pPr algn="ctr">
              <a:lnSpc>
                <a:spcPts val="3779"/>
              </a:lnSpc>
              <a:spcBef>
                <a:spcPct val="0"/>
              </a:spcBef>
            </a:pPr>
            <a:r>
              <a:rPr lang="en-US" b="true" sz="2700">
                <a:solidFill>
                  <a:srgbClr val="FFFFFF"/>
                </a:solidFill>
                <a:latin typeface="Poppins Bold"/>
                <a:ea typeface="Poppins Bold"/>
                <a:cs typeface="Poppins Bold"/>
                <a:sym typeface="Poppins Bold"/>
              </a:rPr>
              <a:t>03</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4311162" y="3366374"/>
            <a:ext cx="10258926" cy="4399280"/>
          </a:xfrm>
          <a:prstGeom prst="rect">
            <a:avLst/>
          </a:prstGeom>
        </p:spPr>
        <p:txBody>
          <a:bodyPr anchor="t" rtlCol="false" tIns="0" lIns="0" bIns="0" rIns="0">
            <a:spAutoFit/>
          </a:bodyPr>
          <a:lstStyle/>
          <a:p>
            <a:pPr algn="just">
              <a:lnSpc>
                <a:spcPts val="3220"/>
              </a:lnSpc>
            </a:pPr>
            <a:r>
              <a:rPr lang="en-US" sz="2300">
                <a:solidFill>
                  <a:srgbClr val="000000"/>
                </a:solidFill>
                <a:latin typeface="Poppins"/>
                <a:ea typeface="Poppins"/>
                <a:cs typeface="Poppins"/>
                <a:sym typeface="Poppins"/>
              </a:rPr>
              <a:t>Dalam memimpin dan melaksanakan Proyek Perubahan Strategi Akselerasi Peningkatan Kemampuan Instruktur Penerbang Helikopter Polri Untuk Mencetak Penerbang yang Profesional Guna Meningkatkan Keselamatan Penerbangan serta melaksanakan visitasi ke Mall Pelayanan Publik Kabupaten Badung, Bali. Terdapat banyak pengalaman baru yang didapatkan penyusun dari kegiatan tersebut. Pengalaman tersebut menjadi bekal ilmu pengetahuan dalam menjadi leader yang mampu memberikan arahan, mengambil keputusan dan membangun kerja sama tim sehingga dapat menyelesaikan proyek perubahan yang telah direncanakan.</a:t>
            </a:r>
          </a:p>
          <a:p>
            <a:pPr algn="just">
              <a:lnSpc>
                <a:spcPts val="3220"/>
              </a:lnSpc>
              <a:spcBef>
                <a:spcPct val="0"/>
              </a:spcBef>
            </a:pPr>
          </a:p>
        </p:txBody>
      </p:sp>
      <p:grpSp>
        <p:nvGrpSpPr>
          <p:cNvPr name="Group 15" id="15"/>
          <p:cNvGrpSpPr/>
          <p:nvPr/>
        </p:nvGrpSpPr>
        <p:grpSpPr>
          <a:xfrm rot="0">
            <a:off x="6366890" y="1241246"/>
            <a:ext cx="5538711" cy="1030616"/>
            <a:chOff x="0" y="0"/>
            <a:chExt cx="1666785" cy="310147"/>
          </a:xfrm>
        </p:grpSpPr>
        <p:sp>
          <p:nvSpPr>
            <p:cNvPr name="Freeform 16" id="16"/>
            <p:cNvSpPr/>
            <p:nvPr/>
          </p:nvSpPr>
          <p:spPr>
            <a:xfrm flipH="false" flipV="false" rot="0">
              <a:off x="0" y="0"/>
              <a:ext cx="1666785" cy="310147"/>
            </a:xfrm>
            <a:custGeom>
              <a:avLst/>
              <a:gdLst/>
              <a:ahLst/>
              <a:cxnLst/>
              <a:rect r="r" b="b" t="t" l="l"/>
              <a:pathLst>
                <a:path h="310147" w="1666785">
                  <a:moveTo>
                    <a:pt x="0" y="0"/>
                  </a:moveTo>
                  <a:lnTo>
                    <a:pt x="1666785" y="0"/>
                  </a:lnTo>
                  <a:lnTo>
                    <a:pt x="1666785"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17" id="17"/>
            <p:cNvSpPr txBox="true"/>
            <p:nvPr/>
          </p:nvSpPr>
          <p:spPr>
            <a:xfrm>
              <a:off x="0" y="-57150"/>
              <a:ext cx="1666785" cy="367297"/>
            </a:xfrm>
            <a:prstGeom prst="rect">
              <a:avLst/>
            </a:prstGeom>
          </p:spPr>
          <p:txBody>
            <a:bodyPr anchor="ctr" rtlCol="false" tIns="50800" lIns="50800" bIns="50800" rIns="50800"/>
            <a:lstStyle/>
            <a:p>
              <a:pPr algn="ctr">
                <a:lnSpc>
                  <a:spcPts val="3223"/>
                </a:lnSpc>
              </a:pPr>
            </a:p>
          </p:txBody>
        </p:sp>
      </p:grpSp>
      <p:sp>
        <p:nvSpPr>
          <p:cNvPr name="TextBox 18" id="18"/>
          <p:cNvSpPr txBox="true"/>
          <p:nvPr/>
        </p:nvSpPr>
        <p:spPr>
          <a:xfrm rot="0">
            <a:off x="6765987" y="1281534"/>
            <a:ext cx="4740516"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LESSON LEARN</a:t>
            </a:r>
          </a:p>
        </p:txBody>
      </p:sp>
      <p:sp>
        <p:nvSpPr>
          <p:cNvPr name="AutoShape 19" id="19"/>
          <p:cNvSpPr/>
          <p:nvPr/>
        </p:nvSpPr>
        <p:spPr>
          <a:xfrm>
            <a:off x="7891929" y="2865355"/>
            <a:ext cx="2504141" cy="0"/>
          </a:xfrm>
          <a:prstGeom prst="line">
            <a:avLst/>
          </a:prstGeom>
          <a:ln cap="rnd" w="114300">
            <a:solidFill>
              <a:srgbClr val="000000"/>
            </a:solidFill>
            <a:prstDash val="sysDot"/>
            <a:headEnd type="none" len="sm" w="sm"/>
            <a:tailEnd type="none" len="sm" w="sm"/>
          </a:ln>
        </p:spPr>
      </p:sp>
      <p:sp>
        <p:nvSpPr>
          <p:cNvPr name="AutoShape 20" id="20"/>
          <p:cNvSpPr/>
          <p:nvPr/>
        </p:nvSpPr>
        <p:spPr>
          <a:xfrm>
            <a:off x="7884175" y="8323822"/>
            <a:ext cx="2504141" cy="0"/>
          </a:xfrm>
          <a:prstGeom prst="line">
            <a:avLst/>
          </a:prstGeom>
          <a:ln cap="rnd" w="114300">
            <a:solidFill>
              <a:srgbClr val="000000"/>
            </a:solidFill>
            <a:prstDash val="sysDot"/>
            <a:headEnd type="none" len="sm" w="sm"/>
            <a:tailEnd type="none" len="sm" w="sm"/>
          </a:ln>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ECECEC"/>
        </a:solidFill>
      </p:bgPr>
    </p:bg>
    <p:spTree>
      <p:nvGrpSpPr>
        <p:cNvPr id="1" name=""/>
        <p:cNvGrpSpPr/>
        <p:nvPr/>
      </p:nvGrpSpPr>
      <p:grpSpPr>
        <a:xfrm>
          <a:off x="0" y="0"/>
          <a:ext cx="0" cy="0"/>
          <a:chOff x="0" y="0"/>
          <a:chExt cx="0" cy="0"/>
        </a:xfrm>
      </p:grpSpPr>
      <p:sp>
        <p:nvSpPr>
          <p:cNvPr name="Freeform 2" id="2"/>
          <p:cNvSpPr/>
          <p:nvPr/>
        </p:nvSpPr>
        <p:spPr>
          <a:xfrm flipH="false" flipV="false" rot="0">
            <a:off x="15412587" y="7414263"/>
            <a:ext cx="3075969" cy="3075969"/>
          </a:xfrm>
          <a:custGeom>
            <a:avLst/>
            <a:gdLst/>
            <a:ahLst/>
            <a:cxnLst/>
            <a:rect r="r" b="b" t="t" l="l"/>
            <a:pathLst>
              <a:path h="3075969" w="3075969">
                <a:moveTo>
                  <a:pt x="0" y="0"/>
                </a:moveTo>
                <a:lnTo>
                  <a:pt x="3075970" y="0"/>
                </a:lnTo>
                <a:lnTo>
                  <a:pt x="3075970" y="3075970"/>
                </a:lnTo>
                <a:lnTo>
                  <a:pt x="0" y="30759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800000">
            <a:off x="-198113" y="-375135"/>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5918901" y="7920577"/>
            <a:ext cx="2450523" cy="2450523"/>
          </a:xfrm>
          <a:custGeom>
            <a:avLst/>
            <a:gdLst/>
            <a:ahLst/>
            <a:cxnLst/>
            <a:rect r="r" b="b" t="t" l="l"/>
            <a:pathLst>
              <a:path h="2450523" w="2450523">
                <a:moveTo>
                  <a:pt x="0" y="0"/>
                </a:moveTo>
                <a:lnTo>
                  <a:pt x="2450523" y="0"/>
                </a:lnTo>
                <a:lnTo>
                  <a:pt x="2450523" y="2450523"/>
                </a:lnTo>
                <a:lnTo>
                  <a:pt x="0" y="24505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10800000">
            <a:off x="-69201" y="-246222"/>
            <a:ext cx="2651689" cy="2651689"/>
          </a:xfrm>
          <a:custGeom>
            <a:avLst/>
            <a:gdLst/>
            <a:ahLst/>
            <a:cxnLst/>
            <a:rect r="r" b="b" t="t" l="l"/>
            <a:pathLst>
              <a:path h="2651689" w="2651689">
                <a:moveTo>
                  <a:pt x="0" y="0"/>
                </a:moveTo>
                <a:lnTo>
                  <a:pt x="2651689" y="0"/>
                </a:lnTo>
                <a:lnTo>
                  <a:pt x="2651689" y="2651688"/>
                </a:lnTo>
                <a:lnTo>
                  <a:pt x="0" y="26516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2700000">
            <a:off x="16750015" y="5360938"/>
            <a:ext cx="3075969" cy="3075969"/>
          </a:xfrm>
          <a:custGeom>
            <a:avLst/>
            <a:gdLst/>
            <a:ahLst/>
            <a:cxnLst/>
            <a:rect r="r" b="b" t="t" l="l"/>
            <a:pathLst>
              <a:path h="3075969" w="3075969">
                <a:moveTo>
                  <a:pt x="0" y="0"/>
                </a:moveTo>
                <a:lnTo>
                  <a:pt x="3075970" y="0"/>
                </a:lnTo>
                <a:lnTo>
                  <a:pt x="3075970" y="3075969"/>
                </a:lnTo>
                <a:lnTo>
                  <a:pt x="0" y="30759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100000">
            <a:off x="-1664239" y="1924527"/>
            <a:ext cx="3328479" cy="3328479"/>
          </a:xfrm>
          <a:custGeom>
            <a:avLst/>
            <a:gdLst/>
            <a:ahLst/>
            <a:cxnLst/>
            <a:rect r="r" b="b" t="t" l="l"/>
            <a:pathLst>
              <a:path h="3328479" w="3328479">
                <a:moveTo>
                  <a:pt x="0" y="0"/>
                </a:moveTo>
                <a:lnTo>
                  <a:pt x="3328478" y="0"/>
                </a:lnTo>
                <a:lnTo>
                  <a:pt x="3328478" y="3328479"/>
                </a:lnTo>
                <a:lnTo>
                  <a:pt x="0" y="33284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7440198" y="9460152"/>
            <a:ext cx="1658065" cy="1639977"/>
          </a:xfrm>
          <a:custGeom>
            <a:avLst/>
            <a:gdLst/>
            <a:ahLst/>
            <a:cxnLst/>
            <a:rect r="r" b="b" t="t" l="l"/>
            <a:pathLst>
              <a:path h="1639977" w="1658065">
                <a:moveTo>
                  <a:pt x="0" y="0"/>
                </a:moveTo>
                <a:lnTo>
                  <a:pt x="1658065" y="0"/>
                </a:lnTo>
                <a:lnTo>
                  <a:pt x="1658065" y="1639977"/>
                </a:lnTo>
                <a:lnTo>
                  <a:pt x="0" y="163997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800000">
            <a:off x="-857871" y="-1035099"/>
            <a:ext cx="1794177" cy="1774605"/>
          </a:xfrm>
          <a:custGeom>
            <a:avLst/>
            <a:gdLst/>
            <a:ahLst/>
            <a:cxnLst/>
            <a:rect r="r" b="b" t="t" l="l"/>
            <a:pathLst>
              <a:path h="1774605" w="1794177">
                <a:moveTo>
                  <a:pt x="0" y="0"/>
                </a:moveTo>
                <a:lnTo>
                  <a:pt x="1794178" y="0"/>
                </a:lnTo>
                <a:lnTo>
                  <a:pt x="1794178" y="1774605"/>
                </a:lnTo>
                <a:lnTo>
                  <a:pt x="0" y="17746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6757558" y="9002084"/>
            <a:ext cx="1180071" cy="143754"/>
          </a:xfrm>
          <a:custGeom>
            <a:avLst/>
            <a:gdLst/>
            <a:ahLst/>
            <a:cxnLst/>
            <a:rect r="r" b="b" t="t" l="l"/>
            <a:pathLst>
              <a:path h="143754" w="1180071">
                <a:moveTo>
                  <a:pt x="0" y="0"/>
                </a:moveTo>
                <a:lnTo>
                  <a:pt x="1180071" y="0"/>
                </a:lnTo>
                <a:lnTo>
                  <a:pt x="1180071" y="143754"/>
                </a:lnTo>
                <a:lnTo>
                  <a:pt x="0" y="1437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800000">
            <a:off x="398041" y="1079622"/>
            <a:ext cx="1276944" cy="155555"/>
          </a:xfrm>
          <a:custGeom>
            <a:avLst/>
            <a:gdLst/>
            <a:ahLst/>
            <a:cxnLst/>
            <a:rect r="r" b="b" t="t" l="l"/>
            <a:pathLst>
              <a:path h="155555" w="1276944">
                <a:moveTo>
                  <a:pt x="0" y="0"/>
                </a:moveTo>
                <a:lnTo>
                  <a:pt x="1276944" y="0"/>
                </a:lnTo>
                <a:lnTo>
                  <a:pt x="1276944" y="155555"/>
                </a:lnTo>
                <a:lnTo>
                  <a:pt x="0" y="15555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38447" y="9343447"/>
            <a:ext cx="1432702" cy="442835"/>
          </a:xfrm>
          <a:custGeom>
            <a:avLst/>
            <a:gdLst/>
            <a:ahLst/>
            <a:cxnLst/>
            <a:rect r="r" b="b" t="t" l="l"/>
            <a:pathLst>
              <a:path h="442835" w="1432702">
                <a:moveTo>
                  <a:pt x="0" y="0"/>
                </a:moveTo>
                <a:lnTo>
                  <a:pt x="1432701" y="0"/>
                </a:lnTo>
                <a:lnTo>
                  <a:pt x="1432701" y="442835"/>
                </a:lnTo>
                <a:lnTo>
                  <a:pt x="0" y="4428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3" id="13"/>
          <p:cNvSpPr/>
          <p:nvPr/>
        </p:nvSpPr>
        <p:spPr>
          <a:xfrm flipH="true" flipV="false" rot="0">
            <a:off x="16216852" y="500718"/>
            <a:ext cx="1432702" cy="442835"/>
          </a:xfrm>
          <a:custGeom>
            <a:avLst/>
            <a:gdLst/>
            <a:ahLst/>
            <a:cxnLst/>
            <a:rect r="r" b="b" t="t" l="l"/>
            <a:pathLst>
              <a:path h="442835" w="1432702">
                <a:moveTo>
                  <a:pt x="1432701" y="0"/>
                </a:moveTo>
                <a:lnTo>
                  <a:pt x="0" y="0"/>
                </a:lnTo>
                <a:lnTo>
                  <a:pt x="0" y="442835"/>
                </a:lnTo>
                <a:lnTo>
                  <a:pt x="1432701" y="442835"/>
                </a:lnTo>
                <a:lnTo>
                  <a:pt x="1432701"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14" id="14"/>
          <p:cNvGrpSpPr/>
          <p:nvPr/>
        </p:nvGrpSpPr>
        <p:grpSpPr>
          <a:xfrm rot="0">
            <a:off x="2151052" y="3874116"/>
            <a:ext cx="6586879" cy="4219612"/>
            <a:chOff x="0" y="0"/>
            <a:chExt cx="1734816" cy="1111338"/>
          </a:xfrm>
        </p:grpSpPr>
        <p:sp>
          <p:nvSpPr>
            <p:cNvPr name="Freeform 15" id="15"/>
            <p:cNvSpPr/>
            <p:nvPr/>
          </p:nvSpPr>
          <p:spPr>
            <a:xfrm flipH="false" flipV="false" rot="0">
              <a:off x="0" y="0"/>
              <a:ext cx="1734816" cy="1111338"/>
            </a:xfrm>
            <a:custGeom>
              <a:avLst/>
              <a:gdLst/>
              <a:ahLst/>
              <a:cxnLst/>
              <a:rect r="r" b="b" t="t" l="l"/>
              <a:pathLst>
                <a:path h="1111338" w="1734816">
                  <a:moveTo>
                    <a:pt x="0" y="0"/>
                  </a:moveTo>
                  <a:lnTo>
                    <a:pt x="1734816" y="0"/>
                  </a:lnTo>
                  <a:lnTo>
                    <a:pt x="1734816" y="1111338"/>
                  </a:lnTo>
                  <a:lnTo>
                    <a:pt x="0" y="1111338"/>
                  </a:lnTo>
                  <a:close/>
                </a:path>
              </a:pathLst>
            </a:custGeom>
            <a:solidFill>
              <a:srgbClr val="000000">
                <a:alpha val="0"/>
              </a:srgbClr>
            </a:solidFill>
            <a:ln w="38100" cap="sq">
              <a:solidFill>
                <a:srgbClr val="000000"/>
              </a:solidFill>
              <a:prstDash val="solid"/>
              <a:miter/>
            </a:ln>
          </p:spPr>
        </p:sp>
        <p:sp>
          <p:nvSpPr>
            <p:cNvPr name="TextBox 16" id="16"/>
            <p:cNvSpPr txBox="true"/>
            <p:nvPr/>
          </p:nvSpPr>
          <p:spPr>
            <a:xfrm>
              <a:off x="0" y="-57150"/>
              <a:ext cx="1734816" cy="1168488"/>
            </a:xfrm>
            <a:prstGeom prst="rect">
              <a:avLst/>
            </a:prstGeom>
          </p:spPr>
          <p:txBody>
            <a:bodyPr anchor="ctr" rtlCol="false" tIns="50800" lIns="50800" bIns="50800" rIns="50800"/>
            <a:lstStyle/>
            <a:p>
              <a:pPr algn="ctr">
                <a:lnSpc>
                  <a:spcPts val="3223"/>
                </a:lnSpc>
              </a:pPr>
            </a:p>
          </p:txBody>
        </p:sp>
      </p:grpSp>
      <p:grpSp>
        <p:nvGrpSpPr>
          <p:cNvPr name="Group 17" id="17"/>
          <p:cNvGrpSpPr/>
          <p:nvPr/>
        </p:nvGrpSpPr>
        <p:grpSpPr>
          <a:xfrm rot="0">
            <a:off x="9347531" y="3857614"/>
            <a:ext cx="6869320" cy="4219612"/>
            <a:chOff x="0" y="0"/>
            <a:chExt cx="1809204" cy="1111338"/>
          </a:xfrm>
        </p:grpSpPr>
        <p:sp>
          <p:nvSpPr>
            <p:cNvPr name="Freeform 18" id="18"/>
            <p:cNvSpPr/>
            <p:nvPr/>
          </p:nvSpPr>
          <p:spPr>
            <a:xfrm flipH="false" flipV="false" rot="0">
              <a:off x="0" y="0"/>
              <a:ext cx="1809204" cy="1111338"/>
            </a:xfrm>
            <a:custGeom>
              <a:avLst/>
              <a:gdLst/>
              <a:ahLst/>
              <a:cxnLst/>
              <a:rect r="r" b="b" t="t" l="l"/>
              <a:pathLst>
                <a:path h="1111338" w="1809204">
                  <a:moveTo>
                    <a:pt x="0" y="0"/>
                  </a:moveTo>
                  <a:lnTo>
                    <a:pt x="1809204" y="0"/>
                  </a:lnTo>
                  <a:lnTo>
                    <a:pt x="1809204" y="1111338"/>
                  </a:lnTo>
                  <a:lnTo>
                    <a:pt x="0" y="1111338"/>
                  </a:lnTo>
                  <a:close/>
                </a:path>
              </a:pathLst>
            </a:custGeom>
            <a:solidFill>
              <a:srgbClr val="000000">
                <a:alpha val="0"/>
              </a:srgbClr>
            </a:solidFill>
            <a:ln w="38100" cap="sq">
              <a:solidFill>
                <a:srgbClr val="000000"/>
              </a:solidFill>
              <a:prstDash val="solid"/>
              <a:miter/>
            </a:ln>
          </p:spPr>
        </p:sp>
        <p:sp>
          <p:nvSpPr>
            <p:cNvPr name="TextBox 19" id="19"/>
            <p:cNvSpPr txBox="true"/>
            <p:nvPr/>
          </p:nvSpPr>
          <p:spPr>
            <a:xfrm>
              <a:off x="0" y="-57150"/>
              <a:ext cx="1809204" cy="1168488"/>
            </a:xfrm>
            <a:prstGeom prst="rect">
              <a:avLst/>
            </a:prstGeom>
          </p:spPr>
          <p:txBody>
            <a:bodyPr anchor="ctr" rtlCol="false" tIns="50800" lIns="50800" bIns="50800" rIns="50800"/>
            <a:lstStyle/>
            <a:p>
              <a:pPr algn="ctr">
                <a:lnSpc>
                  <a:spcPts val="3223"/>
                </a:lnSpc>
              </a:pPr>
            </a:p>
          </p:txBody>
        </p:sp>
      </p:grpSp>
      <p:grpSp>
        <p:nvGrpSpPr>
          <p:cNvPr name="Group 20" id="20"/>
          <p:cNvGrpSpPr/>
          <p:nvPr/>
        </p:nvGrpSpPr>
        <p:grpSpPr>
          <a:xfrm rot="0">
            <a:off x="2353590" y="1241246"/>
            <a:ext cx="13759371" cy="1030616"/>
            <a:chOff x="0" y="0"/>
            <a:chExt cx="4140660" cy="310147"/>
          </a:xfrm>
        </p:grpSpPr>
        <p:sp>
          <p:nvSpPr>
            <p:cNvPr name="Freeform 21" id="21"/>
            <p:cNvSpPr/>
            <p:nvPr/>
          </p:nvSpPr>
          <p:spPr>
            <a:xfrm flipH="false" flipV="false" rot="0">
              <a:off x="0" y="0"/>
              <a:ext cx="4140660" cy="310147"/>
            </a:xfrm>
            <a:custGeom>
              <a:avLst/>
              <a:gdLst/>
              <a:ahLst/>
              <a:cxnLst/>
              <a:rect r="r" b="b" t="t" l="l"/>
              <a:pathLst>
                <a:path h="310147" w="4140660">
                  <a:moveTo>
                    <a:pt x="0" y="0"/>
                  </a:moveTo>
                  <a:lnTo>
                    <a:pt x="4140660" y="0"/>
                  </a:lnTo>
                  <a:lnTo>
                    <a:pt x="4140660" y="310147"/>
                  </a:lnTo>
                  <a:lnTo>
                    <a:pt x="0" y="310147"/>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2" id="22"/>
            <p:cNvSpPr txBox="true"/>
            <p:nvPr/>
          </p:nvSpPr>
          <p:spPr>
            <a:xfrm>
              <a:off x="0" y="-57150"/>
              <a:ext cx="4140660" cy="367297"/>
            </a:xfrm>
            <a:prstGeom prst="rect">
              <a:avLst/>
            </a:prstGeom>
          </p:spPr>
          <p:txBody>
            <a:bodyPr anchor="ctr" rtlCol="false" tIns="50800" lIns="50800" bIns="50800" rIns="50800"/>
            <a:lstStyle/>
            <a:p>
              <a:pPr algn="ctr">
                <a:lnSpc>
                  <a:spcPts val="3223"/>
                </a:lnSpc>
              </a:pPr>
            </a:p>
          </p:txBody>
        </p:sp>
      </p:grpSp>
      <p:sp>
        <p:nvSpPr>
          <p:cNvPr name="AutoShape 23" id="23"/>
          <p:cNvSpPr/>
          <p:nvPr/>
        </p:nvSpPr>
        <p:spPr>
          <a:xfrm>
            <a:off x="7891929" y="2865355"/>
            <a:ext cx="2504141" cy="0"/>
          </a:xfrm>
          <a:prstGeom prst="line">
            <a:avLst/>
          </a:prstGeom>
          <a:ln cap="rnd" w="114300">
            <a:solidFill>
              <a:srgbClr val="000000"/>
            </a:solidFill>
            <a:prstDash val="sysDot"/>
            <a:headEnd type="none" len="sm" w="sm"/>
            <a:tailEnd type="none" len="sm" w="sm"/>
          </a:ln>
        </p:spPr>
      </p:sp>
      <p:grpSp>
        <p:nvGrpSpPr>
          <p:cNvPr name="Group 24" id="24"/>
          <p:cNvGrpSpPr/>
          <p:nvPr/>
        </p:nvGrpSpPr>
        <p:grpSpPr>
          <a:xfrm rot="0">
            <a:off x="2890709" y="3588767"/>
            <a:ext cx="5107566" cy="631201"/>
            <a:chOff x="0" y="0"/>
            <a:chExt cx="2987185" cy="369161"/>
          </a:xfrm>
        </p:grpSpPr>
        <p:sp>
          <p:nvSpPr>
            <p:cNvPr name="Freeform 25" id="25"/>
            <p:cNvSpPr/>
            <p:nvPr/>
          </p:nvSpPr>
          <p:spPr>
            <a:xfrm flipH="false" flipV="false" rot="0">
              <a:off x="0" y="0"/>
              <a:ext cx="2987185" cy="369161"/>
            </a:xfrm>
            <a:custGeom>
              <a:avLst/>
              <a:gdLst/>
              <a:ahLst/>
              <a:cxnLst/>
              <a:rect r="r" b="b" t="t" l="l"/>
              <a:pathLst>
                <a:path h="369161" w="2987185">
                  <a:moveTo>
                    <a:pt x="0" y="0"/>
                  </a:moveTo>
                  <a:lnTo>
                    <a:pt x="2987185" y="0"/>
                  </a:lnTo>
                  <a:lnTo>
                    <a:pt x="2987185" y="369161"/>
                  </a:lnTo>
                  <a:lnTo>
                    <a:pt x="0" y="369161"/>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6" id="26"/>
            <p:cNvSpPr txBox="true"/>
            <p:nvPr/>
          </p:nvSpPr>
          <p:spPr>
            <a:xfrm>
              <a:off x="0" y="-57150"/>
              <a:ext cx="2987185" cy="426311"/>
            </a:xfrm>
            <a:prstGeom prst="rect">
              <a:avLst/>
            </a:prstGeom>
          </p:spPr>
          <p:txBody>
            <a:bodyPr anchor="ctr" rtlCol="false" tIns="50800" lIns="50800" bIns="50800" rIns="50800"/>
            <a:lstStyle/>
            <a:p>
              <a:pPr algn="ctr">
                <a:lnSpc>
                  <a:spcPts val="3223"/>
                </a:lnSpc>
              </a:pPr>
            </a:p>
          </p:txBody>
        </p:sp>
      </p:grpSp>
      <p:grpSp>
        <p:nvGrpSpPr>
          <p:cNvPr name="Group 27" id="27"/>
          <p:cNvGrpSpPr/>
          <p:nvPr/>
        </p:nvGrpSpPr>
        <p:grpSpPr>
          <a:xfrm rot="0">
            <a:off x="10347933" y="3558515"/>
            <a:ext cx="4956960" cy="631201"/>
            <a:chOff x="0" y="0"/>
            <a:chExt cx="2899102" cy="369161"/>
          </a:xfrm>
        </p:grpSpPr>
        <p:sp>
          <p:nvSpPr>
            <p:cNvPr name="Freeform 28" id="28"/>
            <p:cNvSpPr/>
            <p:nvPr/>
          </p:nvSpPr>
          <p:spPr>
            <a:xfrm flipH="false" flipV="false" rot="0">
              <a:off x="0" y="0"/>
              <a:ext cx="2899102" cy="369161"/>
            </a:xfrm>
            <a:custGeom>
              <a:avLst/>
              <a:gdLst/>
              <a:ahLst/>
              <a:cxnLst/>
              <a:rect r="r" b="b" t="t" l="l"/>
              <a:pathLst>
                <a:path h="369161" w="2899102">
                  <a:moveTo>
                    <a:pt x="0" y="0"/>
                  </a:moveTo>
                  <a:lnTo>
                    <a:pt x="2899102" y="0"/>
                  </a:lnTo>
                  <a:lnTo>
                    <a:pt x="2899102" y="369161"/>
                  </a:lnTo>
                  <a:lnTo>
                    <a:pt x="0" y="369161"/>
                  </a:lnTo>
                  <a:close/>
                </a:path>
              </a:pathLst>
            </a:custGeom>
            <a:gradFill rotWithShape="true">
              <a:gsLst>
                <a:gs pos="0">
                  <a:srgbClr val="000000">
                    <a:alpha val="100000"/>
                  </a:srgbClr>
                </a:gs>
                <a:gs pos="100000">
                  <a:srgbClr val="555555">
                    <a:alpha val="100000"/>
                  </a:srgbClr>
                </a:gs>
              </a:gsLst>
              <a:path path="circle">
                <a:fillToRect l="0" r="100000" t="0" b="100000"/>
              </a:path>
              <a:tileRect r="0" l="-100000" b="0" t="-100000"/>
            </a:gradFill>
          </p:spPr>
        </p:sp>
        <p:sp>
          <p:nvSpPr>
            <p:cNvPr name="TextBox 29" id="29"/>
            <p:cNvSpPr txBox="true"/>
            <p:nvPr/>
          </p:nvSpPr>
          <p:spPr>
            <a:xfrm>
              <a:off x="0" y="-57150"/>
              <a:ext cx="2899102" cy="426311"/>
            </a:xfrm>
            <a:prstGeom prst="rect">
              <a:avLst/>
            </a:prstGeom>
          </p:spPr>
          <p:txBody>
            <a:bodyPr anchor="ctr" rtlCol="false" tIns="50800" lIns="50800" bIns="50800" rIns="50800"/>
            <a:lstStyle/>
            <a:p>
              <a:pPr algn="ctr">
                <a:lnSpc>
                  <a:spcPts val="3223"/>
                </a:lnSpc>
              </a:pPr>
            </a:p>
          </p:txBody>
        </p:sp>
      </p:grpSp>
      <p:sp>
        <p:nvSpPr>
          <p:cNvPr name="Freeform 30" id="30"/>
          <p:cNvSpPr/>
          <p:nvPr/>
        </p:nvSpPr>
        <p:spPr>
          <a:xfrm flipH="false" flipV="false" rot="0">
            <a:off x="1466126" y="2271862"/>
            <a:ext cx="16614227" cy="6727119"/>
          </a:xfrm>
          <a:custGeom>
            <a:avLst/>
            <a:gdLst/>
            <a:ahLst/>
            <a:cxnLst/>
            <a:rect r="r" b="b" t="t" l="l"/>
            <a:pathLst>
              <a:path h="6727119" w="16614227">
                <a:moveTo>
                  <a:pt x="0" y="0"/>
                </a:moveTo>
                <a:lnTo>
                  <a:pt x="16614227" y="0"/>
                </a:lnTo>
                <a:lnTo>
                  <a:pt x="16614227" y="6727119"/>
                </a:lnTo>
                <a:lnTo>
                  <a:pt x="0" y="6727119"/>
                </a:lnTo>
                <a:lnTo>
                  <a:pt x="0" y="0"/>
                </a:lnTo>
                <a:close/>
              </a:path>
            </a:pathLst>
          </a:custGeom>
          <a:blipFill>
            <a:blip r:embed="rId12">
              <a:alphaModFix amt="17000"/>
            </a:blip>
            <a:stretch>
              <a:fillRect l="0" t="-36253" r="-4963" b="-36253"/>
            </a:stretch>
          </a:blipFill>
        </p:spPr>
      </p:sp>
      <p:sp>
        <p:nvSpPr>
          <p:cNvPr name="TextBox 31" id="31"/>
          <p:cNvSpPr txBox="true"/>
          <p:nvPr/>
        </p:nvSpPr>
        <p:spPr>
          <a:xfrm rot="0">
            <a:off x="2353590" y="4666734"/>
            <a:ext cx="6223415" cy="2844842"/>
          </a:xfrm>
          <a:prstGeom prst="rect">
            <a:avLst/>
          </a:prstGeom>
        </p:spPr>
        <p:txBody>
          <a:bodyPr anchor="t" rtlCol="false" tIns="0" lIns="0" bIns="0" rIns="0">
            <a:spAutoFit/>
          </a:bodyPr>
          <a:lstStyle/>
          <a:p>
            <a:pPr algn="just">
              <a:lnSpc>
                <a:spcPts val="2861"/>
              </a:lnSpc>
              <a:spcBef>
                <a:spcPct val="0"/>
              </a:spcBef>
            </a:pPr>
            <a:r>
              <a:rPr lang="en-US" sz="2043">
                <a:solidFill>
                  <a:srgbClr val="000000"/>
                </a:solidFill>
                <a:latin typeface="Poppins"/>
                <a:ea typeface="Poppins"/>
                <a:cs typeface="Poppins"/>
                <a:sym typeface="Poppins"/>
              </a:rPr>
              <a:t>Strategi Akselerasi Peningkatan Kemampuan Instruktur Penerbang Helikopter Polri untuk Mencetak Penerbang </a:t>
            </a:r>
            <a:r>
              <a:rPr lang="en-US" sz="2043">
                <a:solidFill>
                  <a:srgbClr val="000000"/>
                </a:solidFill>
                <a:latin typeface="Poppins"/>
                <a:ea typeface="Poppins"/>
                <a:cs typeface="Poppins"/>
                <a:sym typeface="Poppins"/>
              </a:rPr>
              <a:t>yang Profesional Guna Meningkatkan Keselamatan Penerbangan untuk meningkatkan kompetensi individu pada organisasi, membuka peluang, dan memberikan perubahan yang positif bagi organisasi secara keseluruhan</a:t>
            </a:r>
          </a:p>
        </p:txBody>
      </p:sp>
      <p:sp>
        <p:nvSpPr>
          <p:cNvPr name="TextBox 32" id="32"/>
          <p:cNvSpPr txBox="true"/>
          <p:nvPr/>
        </p:nvSpPr>
        <p:spPr>
          <a:xfrm rot="0">
            <a:off x="9733925" y="4600710"/>
            <a:ext cx="6184976" cy="2676269"/>
          </a:xfrm>
          <a:prstGeom prst="rect">
            <a:avLst/>
          </a:prstGeom>
        </p:spPr>
        <p:txBody>
          <a:bodyPr anchor="t" rtlCol="false" tIns="0" lIns="0" bIns="0" rIns="0">
            <a:spAutoFit/>
          </a:bodyPr>
          <a:lstStyle/>
          <a:p>
            <a:pPr algn="just" marL="406986" indent="-203493" lvl="1">
              <a:lnSpc>
                <a:spcPts val="2639"/>
              </a:lnSpc>
              <a:buAutoNum type="arabicPeriod" startAt="1"/>
            </a:pPr>
            <a:r>
              <a:rPr lang="en-US" sz="1885">
                <a:solidFill>
                  <a:srgbClr val="000000"/>
                </a:solidFill>
                <a:latin typeface="Poppins"/>
                <a:ea typeface="Poppins"/>
                <a:cs typeface="Poppins"/>
                <a:sym typeface="Poppins"/>
              </a:rPr>
              <a:t>Peningkatan sosialisasi kepada instruktur penerbang Polri dan penerbang Polri terkait SOP dan silabus</a:t>
            </a:r>
          </a:p>
          <a:p>
            <a:pPr algn="just" marL="406986" indent="-203493" lvl="1">
              <a:lnSpc>
                <a:spcPts val="2639"/>
              </a:lnSpc>
              <a:buAutoNum type="arabicPeriod" startAt="1"/>
            </a:pPr>
            <a:r>
              <a:rPr lang="en-US" sz="1885">
                <a:solidFill>
                  <a:srgbClr val="000000"/>
                </a:solidFill>
                <a:latin typeface="Poppins"/>
                <a:ea typeface="Poppins"/>
                <a:cs typeface="Poppins"/>
                <a:sym typeface="Poppins"/>
              </a:rPr>
              <a:t>Menjalin dan menjaga hubungan kerja sama yang berkelanjutan dengan stakeholders terkait</a:t>
            </a:r>
          </a:p>
          <a:p>
            <a:pPr algn="just" marL="406986" indent="-203493" lvl="1">
              <a:lnSpc>
                <a:spcPts val="2639"/>
              </a:lnSpc>
              <a:buAutoNum type="arabicPeriod" startAt="1"/>
            </a:pPr>
            <a:r>
              <a:rPr lang="en-US" sz="1885">
                <a:solidFill>
                  <a:srgbClr val="000000"/>
                </a:solidFill>
                <a:latin typeface="Poppins"/>
                <a:ea typeface="Poppins"/>
                <a:cs typeface="Poppins"/>
                <a:sym typeface="Poppins"/>
              </a:rPr>
              <a:t>Peluang untuk dapat berkembang menjadi lebih baik lagi menjadi terbuka</a:t>
            </a:r>
          </a:p>
          <a:p>
            <a:pPr algn="just" marL="406986" indent="-203493" lvl="1">
              <a:lnSpc>
                <a:spcPts val="2639"/>
              </a:lnSpc>
              <a:spcBef>
                <a:spcPct val="0"/>
              </a:spcBef>
              <a:buAutoNum type="arabicPeriod" startAt="1"/>
            </a:pPr>
            <a:r>
              <a:rPr lang="en-US" sz="1885">
                <a:solidFill>
                  <a:srgbClr val="000000"/>
                </a:solidFill>
                <a:latin typeface="Poppins"/>
                <a:ea typeface="Poppins"/>
                <a:cs typeface="Poppins"/>
                <a:sym typeface="Poppins"/>
              </a:rPr>
              <a:t>Monitoring dan evaluasi periodik</a:t>
            </a:r>
          </a:p>
        </p:txBody>
      </p:sp>
      <p:sp>
        <p:nvSpPr>
          <p:cNvPr name="TextBox 33" id="33"/>
          <p:cNvSpPr txBox="true"/>
          <p:nvPr/>
        </p:nvSpPr>
        <p:spPr>
          <a:xfrm rot="0">
            <a:off x="2353590" y="1281534"/>
            <a:ext cx="13759371" cy="816718"/>
          </a:xfrm>
          <a:prstGeom prst="rect">
            <a:avLst/>
          </a:prstGeom>
        </p:spPr>
        <p:txBody>
          <a:bodyPr anchor="t" rtlCol="false" tIns="0" lIns="0" bIns="0" rIns="0">
            <a:spAutoFit/>
          </a:bodyPr>
          <a:lstStyle/>
          <a:p>
            <a:pPr algn="ctr">
              <a:lnSpc>
                <a:spcPts val="6320"/>
              </a:lnSpc>
              <a:spcBef>
                <a:spcPct val="0"/>
              </a:spcBef>
            </a:pPr>
            <a:r>
              <a:rPr lang="en-US" b="true" sz="4514">
                <a:solidFill>
                  <a:srgbClr val="FFFFFF"/>
                </a:solidFill>
                <a:latin typeface="Poppins Bold"/>
                <a:ea typeface="Poppins Bold"/>
                <a:cs typeface="Poppins Bold"/>
                <a:sym typeface="Poppins Bold"/>
              </a:rPr>
              <a:t>KESIMPULAN DAN TINDAK LANJUT</a:t>
            </a:r>
          </a:p>
        </p:txBody>
      </p:sp>
      <p:sp>
        <p:nvSpPr>
          <p:cNvPr name="TextBox 34" id="34"/>
          <p:cNvSpPr txBox="true"/>
          <p:nvPr/>
        </p:nvSpPr>
        <p:spPr>
          <a:xfrm rot="0">
            <a:off x="4247381" y="3624332"/>
            <a:ext cx="2394221" cy="483870"/>
          </a:xfrm>
          <a:prstGeom prst="rect">
            <a:avLst/>
          </a:prstGeom>
        </p:spPr>
        <p:txBody>
          <a:bodyPr anchor="t" rtlCol="false" tIns="0" lIns="0" bIns="0" rIns="0">
            <a:spAutoFit/>
          </a:bodyPr>
          <a:lstStyle/>
          <a:p>
            <a:pPr algn="ctr" marL="0" indent="0" lvl="0">
              <a:lnSpc>
                <a:spcPts val="3779"/>
              </a:lnSpc>
              <a:spcBef>
                <a:spcPct val="0"/>
              </a:spcBef>
            </a:pPr>
            <a:r>
              <a:rPr lang="en-US" b="true" sz="2700">
                <a:solidFill>
                  <a:srgbClr val="FFFFFF"/>
                </a:solidFill>
                <a:latin typeface="Poppins Bold"/>
                <a:ea typeface="Poppins Bold"/>
                <a:cs typeface="Poppins Bold"/>
                <a:sym typeface="Poppins Bold"/>
              </a:rPr>
              <a:t>KESIMPULAN</a:t>
            </a:r>
          </a:p>
        </p:txBody>
      </p:sp>
      <p:sp>
        <p:nvSpPr>
          <p:cNvPr name="TextBox 35" id="35"/>
          <p:cNvSpPr txBox="true"/>
          <p:nvPr/>
        </p:nvSpPr>
        <p:spPr>
          <a:xfrm rot="0">
            <a:off x="10396071" y="3594081"/>
            <a:ext cx="4956960" cy="483870"/>
          </a:xfrm>
          <a:prstGeom prst="rect">
            <a:avLst/>
          </a:prstGeom>
        </p:spPr>
        <p:txBody>
          <a:bodyPr anchor="t" rtlCol="false" tIns="0" lIns="0" bIns="0" rIns="0">
            <a:spAutoFit/>
          </a:bodyPr>
          <a:lstStyle/>
          <a:p>
            <a:pPr algn="ctr" marL="0" indent="0" lvl="0">
              <a:lnSpc>
                <a:spcPts val="3780"/>
              </a:lnSpc>
              <a:spcBef>
                <a:spcPct val="0"/>
              </a:spcBef>
            </a:pPr>
            <a:r>
              <a:rPr lang="en-US" b="true" sz="2700">
                <a:solidFill>
                  <a:srgbClr val="FFFFFF"/>
                </a:solidFill>
                <a:latin typeface="Poppins Bold"/>
                <a:ea typeface="Poppins Bold"/>
                <a:cs typeface="Poppins Bold"/>
                <a:sym typeface="Poppins Bold"/>
              </a:rPr>
              <a:t>TINDAK LANJUT</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164622" y="655100"/>
            <a:ext cx="15894490" cy="8940651"/>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24384000" y="13716000"/>
                  </a:moveTo>
                  <a:lnTo>
                    <a:pt x="0" y="13716000"/>
                  </a:lnTo>
                  <a:lnTo>
                    <a:pt x="0" y="0"/>
                  </a:lnTo>
                  <a:lnTo>
                    <a:pt x="24384000" y="0"/>
                  </a:lnTo>
                  <a:lnTo>
                    <a:pt x="24384000" y="13716000"/>
                  </a:lnTo>
                  <a:close/>
                </a:path>
              </a:pathLst>
            </a:custGeom>
            <a:blipFill>
              <a:blip r:embed="rId2"/>
              <a:stretch>
                <a:fillRect l="0" t="-9259" r="0" b="-9259"/>
              </a:stretch>
            </a:blipFill>
          </p:spPr>
        </p:sp>
        <p:sp>
          <p:nvSpPr>
            <p:cNvPr name="Freeform 4" id="4"/>
            <p:cNvSpPr/>
            <p:nvPr/>
          </p:nvSpPr>
          <p:spPr>
            <a:xfrm flipH="false" flipV="false" rot="0">
              <a:off x="0" y="0"/>
              <a:ext cx="24384000" cy="13716000"/>
            </a:xfrm>
            <a:custGeom>
              <a:avLst/>
              <a:gdLst/>
              <a:ahLst/>
              <a:cxnLst/>
              <a:rect r="r" b="b" t="t" l="l"/>
              <a:pathLst>
                <a:path h="13716000" w="24384000">
                  <a:moveTo>
                    <a:pt x="24384000" y="13716000"/>
                  </a:moveTo>
                  <a:lnTo>
                    <a:pt x="0" y="13716000"/>
                  </a:lnTo>
                  <a:lnTo>
                    <a:pt x="0" y="0"/>
                  </a:lnTo>
                  <a:lnTo>
                    <a:pt x="24384000" y="0"/>
                  </a:lnTo>
                  <a:lnTo>
                    <a:pt x="24384000" y="13716000"/>
                  </a:lnTo>
                  <a:close/>
                </a:path>
              </a:pathLst>
            </a:custGeom>
            <a:blipFill>
              <a:blip r:embed="rId3"/>
              <a:stretch>
                <a:fillRect l="0" t="0" r="0" b="0"/>
              </a:stretch>
            </a:blipFill>
          </p:spPr>
        </p:sp>
      </p:grpSp>
      <p:sp>
        <p:nvSpPr>
          <p:cNvPr name="Freeform 5" id="5"/>
          <p:cNvSpPr/>
          <p:nvPr/>
        </p:nvSpPr>
        <p:spPr>
          <a:xfrm flipH="false" flipV="false" rot="0">
            <a:off x="11745852" y="2469774"/>
            <a:ext cx="847656" cy="795255"/>
          </a:xfrm>
          <a:custGeom>
            <a:avLst/>
            <a:gdLst/>
            <a:ahLst/>
            <a:cxnLst/>
            <a:rect r="r" b="b" t="t" l="l"/>
            <a:pathLst>
              <a:path h="795255" w="847656">
                <a:moveTo>
                  <a:pt x="0" y="0"/>
                </a:moveTo>
                <a:lnTo>
                  <a:pt x="847656" y="0"/>
                </a:lnTo>
                <a:lnTo>
                  <a:pt x="847656" y="795255"/>
                </a:lnTo>
                <a:lnTo>
                  <a:pt x="0" y="7952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5400000">
            <a:off x="13209916" y="4504296"/>
            <a:ext cx="8940651" cy="1242258"/>
          </a:xfrm>
          <a:custGeom>
            <a:avLst/>
            <a:gdLst/>
            <a:ahLst/>
            <a:cxnLst/>
            <a:rect r="r" b="b" t="t" l="l"/>
            <a:pathLst>
              <a:path h="1242258" w="8940651">
                <a:moveTo>
                  <a:pt x="0" y="0"/>
                </a:moveTo>
                <a:lnTo>
                  <a:pt x="8940650" y="0"/>
                </a:lnTo>
                <a:lnTo>
                  <a:pt x="8940650" y="1242258"/>
                </a:lnTo>
                <a:lnTo>
                  <a:pt x="0" y="1242258"/>
                </a:lnTo>
                <a:lnTo>
                  <a:pt x="0" y="0"/>
                </a:lnTo>
                <a:close/>
              </a:path>
            </a:pathLst>
          </a:custGeom>
          <a:blipFill>
            <a:blip r:embed="rId6"/>
            <a:stretch>
              <a:fillRect l="-9876" t="-783196" r="-15342" b="-18019"/>
            </a:stretch>
          </a:blipFill>
        </p:spPr>
      </p:sp>
      <p:sp>
        <p:nvSpPr>
          <p:cNvPr name="Freeform 7" id="7"/>
          <p:cNvSpPr/>
          <p:nvPr/>
        </p:nvSpPr>
        <p:spPr>
          <a:xfrm flipH="true" flipV="false" rot="-5400000">
            <a:off x="-3849196" y="4504296"/>
            <a:ext cx="8940651" cy="1242258"/>
          </a:xfrm>
          <a:custGeom>
            <a:avLst/>
            <a:gdLst/>
            <a:ahLst/>
            <a:cxnLst/>
            <a:rect r="r" b="b" t="t" l="l"/>
            <a:pathLst>
              <a:path h="1242258" w="8940651">
                <a:moveTo>
                  <a:pt x="8940651" y="0"/>
                </a:moveTo>
                <a:lnTo>
                  <a:pt x="0" y="0"/>
                </a:lnTo>
                <a:lnTo>
                  <a:pt x="0" y="1242258"/>
                </a:lnTo>
                <a:lnTo>
                  <a:pt x="8940651" y="1242258"/>
                </a:lnTo>
                <a:lnTo>
                  <a:pt x="8940651" y="0"/>
                </a:lnTo>
                <a:close/>
              </a:path>
            </a:pathLst>
          </a:custGeom>
          <a:blipFill>
            <a:blip r:embed="rId6"/>
            <a:stretch>
              <a:fillRect l="-15342" t="-783196" r="-9876" b="-18019"/>
            </a:stretch>
          </a:blipFill>
        </p:spPr>
      </p:sp>
      <p:sp>
        <p:nvSpPr>
          <p:cNvPr name="TextBox 8" id="8"/>
          <p:cNvSpPr txBox="true"/>
          <p:nvPr/>
        </p:nvSpPr>
        <p:spPr>
          <a:xfrm rot="0">
            <a:off x="1921912" y="3495962"/>
            <a:ext cx="12273183" cy="1647538"/>
          </a:xfrm>
          <a:prstGeom prst="rect">
            <a:avLst/>
          </a:prstGeom>
        </p:spPr>
        <p:txBody>
          <a:bodyPr anchor="t" rtlCol="false" tIns="0" lIns="0" bIns="0" rIns="0">
            <a:spAutoFit/>
          </a:bodyPr>
          <a:lstStyle/>
          <a:p>
            <a:pPr algn="l">
              <a:lnSpc>
                <a:spcPts val="12611"/>
              </a:lnSpc>
            </a:pPr>
            <a:r>
              <a:rPr lang="en-US" sz="11570">
                <a:solidFill>
                  <a:srgbClr val="FFC4D4"/>
                </a:solidFill>
                <a:latin typeface="The Youngest"/>
                <a:ea typeface="The Youngest"/>
                <a:cs typeface="The Youngest"/>
                <a:sym typeface="The Youngest"/>
              </a:rPr>
              <a:t> THANK YOU </a:t>
            </a:r>
          </a:p>
        </p:txBody>
      </p:sp>
      <p:sp>
        <p:nvSpPr>
          <p:cNvPr name="TextBox 9" id="9"/>
          <p:cNvSpPr txBox="true"/>
          <p:nvPr/>
        </p:nvSpPr>
        <p:spPr>
          <a:xfrm rot="0">
            <a:off x="2437701" y="5930976"/>
            <a:ext cx="10751031" cy="722663"/>
          </a:xfrm>
          <a:prstGeom prst="rect">
            <a:avLst/>
          </a:prstGeom>
        </p:spPr>
        <p:txBody>
          <a:bodyPr anchor="t" rtlCol="false" tIns="0" lIns="0" bIns="0" rIns="0">
            <a:spAutoFit/>
          </a:bodyPr>
          <a:lstStyle/>
          <a:p>
            <a:pPr algn="l">
              <a:lnSpc>
                <a:spcPts val="5318"/>
              </a:lnSpc>
            </a:pPr>
            <a:r>
              <a:rPr lang="en-US" sz="3798" spc="812">
                <a:solidFill>
                  <a:srgbClr val="FFFFFF"/>
                </a:solidFill>
                <a:latin typeface="Futura"/>
                <a:ea typeface="Futura"/>
                <a:cs typeface="Futura"/>
                <a:sym typeface="Futura"/>
              </a:rPr>
              <a:t>AKBP BASKORO PRAMUDITO, 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DAGX2fpI47o</dc:identifier>
  <dcterms:modified xsi:type="dcterms:W3CDTF">2011-08-01T06:04:30Z</dcterms:modified>
  <cp:revision>1</cp:revision>
  <dc:title>STRATEGI AKSELERASI PENINGKATAN KEMAMPUAN INSTRUKTUR PENERBANG HELIKOPTER POLRI Untuk MENCETAK PENERBANG YANG PROFESIONAL GUNA meningkatkan KESELAMATAN PENERBANGAN</dc:title>
</cp:coreProperties>
</file>